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260"/>
    <a:srgbClr val="F4C79A"/>
    <a:srgbClr val="CCECFF"/>
    <a:srgbClr val="99CCFF"/>
    <a:srgbClr val="EFAB67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22421" y="1641491"/>
            <a:ext cx="4194811" cy="1956875"/>
          </a:xfrm>
        </p:spPr>
        <p:txBody>
          <a:bodyPr/>
          <a:lstStyle/>
          <a:p>
            <a:r>
              <a:rPr lang="cs-CZ" dirty="0" smtClean="0"/>
              <a:t>Svatý </a:t>
            </a:r>
            <a:br>
              <a:rPr lang="cs-CZ" dirty="0" smtClean="0"/>
            </a:br>
            <a:r>
              <a:rPr lang="cs-CZ" dirty="0" smtClean="0"/>
              <a:t>Ignác z </a:t>
            </a:r>
            <a:r>
              <a:rPr lang="cs-CZ" dirty="0" err="1" smtClean="0"/>
              <a:t>Loyoly</a:t>
            </a:r>
            <a:r>
              <a:rPr lang="cs-CZ" dirty="0"/>
              <a:t/>
            </a:r>
            <a:br>
              <a:rPr lang="cs-CZ" dirty="0"/>
            </a:br>
            <a:r>
              <a:rPr lang="cs-CZ" sz="2100" dirty="0"/>
              <a:t>1491 – 1556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92" y="506925"/>
            <a:ext cx="3922776" cy="5759478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4726164" y="3867909"/>
            <a:ext cx="5016354" cy="537836"/>
          </a:xfrm>
          <a:prstGeom prst="rect">
            <a:avLst/>
          </a:prstGeom>
          <a:solidFill>
            <a:srgbClr val="F4C79A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Mistr v rozlišování dobrých a zlých myšlenek.</a:t>
            </a:r>
          </a:p>
        </p:txBody>
      </p:sp>
    </p:spTree>
    <p:extLst>
      <p:ext uri="{BB962C8B-B14F-4D97-AF65-F5344CB8AC3E}">
        <p14:creationId xmlns:p14="http://schemas.microsoft.com/office/powerpoint/2010/main" val="37411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57" y="2879232"/>
            <a:ext cx="3131221" cy="2082262"/>
          </a:xfrm>
          <a:prstGeom prst="rect">
            <a:avLst/>
          </a:prstGeom>
        </p:spPr>
      </p:pic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1330" y="951766"/>
            <a:ext cx="10753343" cy="1229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0000"/>
                </a:solidFill>
                <a:latin typeface="Open Sans"/>
              </a:rPr>
              <a:t>Ignác byl šlechtic ze Španělska. V </a:t>
            </a:r>
            <a:r>
              <a:rPr lang="cs-CZ" dirty="0">
                <a:solidFill>
                  <a:srgbClr val="000000"/>
                </a:solidFill>
                <a:latin typeface="Open Sans"/>
              </a:rPr>
              <a:t>bojích s Francouzi </a:t>
            </a:r>
            <a:r>
              <a:rPr lang="cs-CZ" dirty="0" smtClean="0">
                <a:solidFill>
                  <a:srgbClr val="000000"/>
                </a:solidFill>
                <a:latin typeface="Open Sans"/>
              </a:rPr>
              <a:t>utrpěl vážné zranění nohy. Málem zemřel. Během dlouhého uzdravování se Ignác nudil, </a:t>
            </a:r>
            <a:r>
              <a:rPr lang="cs-CZ" dirty="0">
                <a:solidFill>
                  <a:srgbClr val="000000"/>
                </a:solidFill>
                <a:latin typeface="Open Sans"/>
              </a:rPr>
              <a:t>protože </a:t>
            </a:r>
            <a:r>
              <a:rPr lang="cs-CZ" dirty="0" smtClean="0">
                <a:solidFill>
                  <a:srgbClr val="000000"/>
                </a:solidFill>
                <a:latin typeface="Open Sans"/>
              </a:rPr>
              <a:t> neměl jiné knihy, začal </a:t>
            </a:r>
            <a:r>
              <a:rPr lang="cs-CZ" dirty="0">
                <a:solidFill>
                  <a:srgbClr val="000000"/>
                </a:solidFill>
                <a:latin typeface="Open Sans"/>
              </a:rPr>
              <a:t>číst </a:t>
            </a:r>
            <a:r>
              <a:rPr lang="cs-CZ" dirty="0" smtClean="0">
                <a:solidFill>
                  <a:srgbClr val="000000"/>
                </a:solidFill>
                <a:latin typeface="Open Sans"/>
              </a:rPr>
              <a:t>životě </a:t>
            </a:r>
            <a:r>
              <a:rPr lang="cs-CZ" dirty="0">
                <a:solidFill>
                  <a:srgbClr val="000000"/>
                </a:solidFill>
                <a:latin typeface="Open Sans"/>
              </a:rPr>
              <a:t>Ježíše </a:t>
            </a:r>
            <a:r>
              <a:rPr lang="cs-CZ" dirty="0" smtClean="0">
                <a:solidFill>
                  <a:srgbClr val="000000"/>
                </a:solidFill>
                <a:latin typeface="Open Sans"/>
              </a:rPr>
              <a:t>a svatých. </a:t>
            </a:r>
            <a:endParaRPr lang="cs-CZ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54417" y="3043758"/>
            <a:ext cx="3133897" cy="10723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1800" i="1" dirty="0" smtClean="0">
                <a:solidFill>
                  <a:srgbClr val="000000"/>
                </a:solidFill>
                <a:latin typeface="Open Sans"/>
              </a:rPr>
              <a:t>Tyto příběhy jej v něm vzbudili touhu k novému dobrodružství. </a:t>
            </a:r>
          </a:p>
          <a:p>
            <a:pPr marL="0" indent="0" algn="ctr">
              <a:buFont typeface="Arial"/>
              <a:buNone/>
            </a:pPr>
            <a:endParaRPr lang="cs-CZ" sz="1800" i="1" dirty="0" smtClean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9549" t="19717" r="22701"/>
          <a:stretch/>
        </p:blipFill>
        <p:spPr>
          <a:xfrm>
            <a:off x="894585" y="2641609"/>
            <a:ext cx="3508989" cy="2725004"/>
          </a:xfrm>
          <a:prstGeom prst="rect">
            <a:avLst/>
          </a:prstGeom>
        </p:spPr>
      </p:pic>
      <p:sp useBgFill="1">
        <p:nvSpPr>
          <p:cNvPr id="7" name="Nadpis 1"/>
          <p:cNvSpPr txBox="1">
            <a:spLocks/>
          </p:cNvSpPr>
          <p:nvPr/>
        </p:nvSpPr>
        <p:spPr>
          <a:xfrm>
            <a:off x="4106487" y="4587459"/>
            <a:ext cx="4829413" cy="12451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Stal se rytířem pro Ježíše.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123" y="1853478"/>
            <a:ext cx="2066957" cy="3323082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07" y="1317761"/>
            <a:ext cx="3236467" cy="4130968"/>
          </a:xfrm>
          <a:prstGeom prst="rect">
            <a:avLst/>
          </a:prstGeom>
        </p:spPr>
      </p:pic>
      <p:sp>
        <p:nvSpPr>
          <p:cNvPr id="29" name="TextovéPole 28"/>
          <p:cNvSpPr txBox="1"/>
          <p:nvPr/>
        </p:nvSpPr>
        <p:spPr>
          <a:xfrm rot="1658899">
            <a:off x="4250203" y="4601381"/>
            <a:ext cx="2355559" cy="923330"/>
          </a:xfrm>
          <a:prstGeom prst="rect">
            <a:avLst/>
          </a:prstGeom>
          <a:solidFill>
            <a:srgbClr val="F4C7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zlé myšlenky: pýcha, </a:t>
            </a:r>
            <a:r>
              <a:rPr lang="cs-CZ" dirty="0"/>
              <a:t>lakomství, </a:t>
            </a:r>
            <a:r>
              <a:rPr lang="cs-CZ" dirty="0" smtClean="0"/>
              <a:t>závist, lenost, nenávist, aj.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3240" y="590635"/>
            <a:ext cx="4015986" cy="83583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Rozlišování duchů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805650" y="4885862"/>
            <a:ext cx="3686430" cy="646331"/>
          </a:xfrm>
          <a:prstGeom prst="rect">
            <a:avLst/>
          </a:prstGeom>
          <a:solidFill>
            <a:srgbClr val="EFAB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 knize </a:t>
            </a:r>
            <a:r>
              <a:rPr lang="cs-CZ" b="1" dirty="0" smtClean="0"/>
              <a:t>Duchovní cvičení </a:t>
            </a:r>
            <a:r>
              <a:rPr lang="cs-CZ" dirty="0" smtClean="0"/>
              <a:t>popsal pravidla pro rozlišování myšlenek.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44666" y="3953052"/>
            <a:ext cx="38041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Učil se rozeznávat myšlenky, které jsou dobré a které zlé = </a:t>
            </a:r>
            <a:r>
              <a:rPr lang="cs-CZ" sz="2000" b="1" dirty="0" smtClean="0"/>
              <a:t>pokušení</a:t>
            </a: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9" y="48086"/>
            <a:ext cx="2666572" cy="2793552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4783970" y="1366888"/>
            <a:ext cx="4049887" cy="1446550"/>
          </a:xfrm>
          <a:prstGeom prst="rect">
            <a:avLst/>
          </a:prstGeom>
          <a:solidFill>
            <a:srgbClr val="EFAB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Ignác si Boha tak zamiloval, </a:t>
            </a:r>
            <a:endParaRPr lang="cs-CZ" sz="2200" dirty="0" smtClean="0"/>
          </a:p>
          <a:p>
            <a:pPr algn="ctr"/>
            <a:r>
              <a:rPr lang="cs-CZ" sz="2200" dirty="0"/>
              <a:t>ž</a:t>
            </a:r>
            <a:r>
              <a:rPr lang="cs-CZ" sz="2200" dirty="0" smtClean="0"/>
              <a:t>e chtěl žít tak, aby se mu to líbilo. </a:t>
            </a:r>
          </a:p>
          <a:p>
            <a:pPr algn="ctr"/>
            <a:r>
              <a:rPr lang="cs-CZ" sz="2200" dirty="0" smtClean="0"/>
              <a:t>Vše, co dělal, mělo sloužit </a:t>
            </a:r>
          </a:p>
          <a:p>
            <a:pPr algn="ctr"/>
            <a:r>
              <a:rPr lang="cs-CZ" sz="2200" b="1" dirty="0" smtClean="0"/>
              <a:t>k větší cti a chvále Boží</a:t>
            </a:r>
            <a:r>
              <a:rPr lang="cs-CZ" sz="2200" dirty="0" smtClean="0"/>
              <a:t>.</a:t>
            </a:r>
            <a:r>
              <a:rPr lang="cs-CZ" sz="2200" b="1" dirty="0" smtClean="0"/>
              <a:t>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87038" y="3029302"/>
            <a:ext cx="4290688" cy="707886"/>
          </a:xfrm>
          <a:prstGeom prst="rect">
            <a:avLst/>
          </a:prstGeom>
          <a:solidFill>
            <a:srgbClr val="EFAB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Statečně </a:t>
            </a:r>
            <a:r>
              <a:rPr lang="cs-CZ" sz="2000" b="1" dirty="0"/>
              <a:t>jako rytíř </a:t>
            </a:r>
            <a:r>
              <a:rPr lang="cs-CZ" sz="2000" dirty="0"/>
              <a:t>b</a:t>
            </a:r>
            <a:r>
              <a:rPr lang="cs-CZ" sz="2000" dirty="0" smtClean="0"/>
              <a:t>ojoval s myšlenkami, které jej odváděly od Boha.  </a:t>
            </a:r>
          </a:p>
        </p:txBody>
      </p:sp>
    </p:spTree>
    <p:extLst>
      <p:ext uri="{BB962C8B-B14F-4D97-AF65-F5344CB8AC3E}">
        <p14:creationId xmlns:p14="http://schemas.microsoft.com/office/powerpoint/2010/main" val="7727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 Ignatius of Loyola (1491-1556) Founder of the Jesu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24" y="1310977"/>
            <a:ext cx="2602052" cy="423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516" y="861020"/>
            <a:ext cx="6841998" cy="513149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618829" y="848004"/>
            <a:ext cx="3268980" cy="369332"/>
          </a:xfrm>
          <a:prstGeom prst="rect">
            <a:avLst/>
          </a:prstGeom>
          <a:solidFill>
            <a:srgbClr val="F6926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Myšlenky jsou jako vítr do plachet.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214181" y="848004"/>
            <a:ext cx="3807333" cy="646331"/>
          </a:xfrm>
          <a:prstGeom prst="rect">
            <a:avLst/>
          </a:prstGeom>
          <a:solidFill>
            <a:srgbClr val="F6926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Těm od Boha je třeba se vystavit </a:t>
            </a:r>
          </a:p>
          <a:p>
            <a:r>
              <a:rPr lang="cs-CZ" dirty="0" smtClean="0"/>
              <a:t>a vlivu jiných se vyhnout.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810110" y="1645794"/>
            <a:ext cx="2065712" cy="132343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Zkušený kapitán pozná správný vítr, začátečník se musí nejdřív učit. </a:t>
            </a:r>
            <a:endParaRPr lang="cs-CZ" sz="2000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702345" y="5623187"/>
            <a:ext cx="4757234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Slaboch se rozhoduje jenom podle toho, jak se cítí.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2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819</TotalTime>
  <Words>198</Words>
  <Application>Microsoft Office PowerPoint</Application>
  <PresentationFormat>Širokoúhlá obrazovka</PresentationFormat>
  <Paragraphs>19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 BLANCA</vt:lpstr>
      <vt:lpstr>Arial</vt:lpstr>
      <vt:lpstr>Garamond</vt:lpstr>
      <vt:lpstr>Open Sans</vt:lpstr>
      <vt:lpstr>Organika</vt:lpstr>
      <vt:lpstr>Svatý  Ignác z Loyoly 1491 – 1556 </vt:lpstr>
      <vt:lpstr>Prezentace aplikace PowerPoint</vt:lpstr>
      <vt:lpstr>Rozlišování duchů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Svatý Ignác z Loyoly</dc:title>
  <dc:creator>Kobylikova Jana</dc:creator>
  <cp:lastModifiedBy>Orlovska Martina</cp:lastModifiedBy>
  <cp:revision>61</cp:revision>
  <dcterms:created xsi:type="dcterms:W3CDTF">2019-10-24T08:06:57Z</dcterms:created>
  <dcterms:modified xsi:type="dcterms:W3CDTF">2020-03-25T11:02:11Z</dcterms:modified>
</cp:coreProperties>
</file>