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344" r:id="rId3"/>
    <p:sldId id="345" r:id="rId4"/>
    <p:sldId id="351" r:id="rId5"/>
    <p:sldId id="379" r:id="rId6"/>
    <p:sldId id="380" r:id="rId7"/>
    <p:sldId id="369" r:id="rId8"/>
    <p:sldId id="323" r:id="rId9"/>
    <p:sldId id="324" r:id="rId10"/>
    <p:sldId id="340" r:id="rId11"/>
    <p:sldId id="362" r:id="rId12"/>
    <p:sldId id="354" r:id="rId13"/>
    <p:sldId id="355" r:id="rId14"/>
    <p:sldId id="381" r:id="rId15"/>
    <p:sldId id="382" r:id="rId16"/>
    <p:sldId id="383" r:id="rId17"/>
    <p:sldId id="384" r:id="rId18"/>
    <p:sldId id="385" r:id="rId19"/>
    <p:sldId id="386" r:id="rId20"/>
    <p:sldId id="387" r:id="rId21"/>
    <p:sldId id="388" r:id="rId22"/>
    <p:sldId id="389" r:id="rId23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224A20-7B15-4A8D-936A-2B727FBF5CE7}" type="datetimeFigureOut">
              <a:rPr lang="cs-CZ" smtClean="0"/>
              <a:t>11.02.2022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2184C8-C15A-4780-87E6-F26936153C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0293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2184C8-C15A-4780-87E6-F26936153CC5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05554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F9F148DF-CB55-4B8F-B62E-EA5BCCE6EE8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59E6CC21-6722-42B0-BBD2-9321C0139C1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98489" y="5120147"/>
            <a:ext cx="4940903" cy="484957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altLang="cs-CZ"/>
              <a:t>Nacvičuji tzv. plný jógový dech, viz teambulding pro Y-SOFT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2184C8-C15A-4780-87E6-F26936153CC5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19259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id="{274973EE-0EC3-4340-A738-ABBBC2BC3B7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1AFC965D-9DF3-43BE-B150-8ED60D90DF1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98489" y="5120147"/>
            <a:ext cx="4940903" cy="484957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>
            <a:extLst>
              <a:ext uri="{FF2B5EF4-FFF2-40B4-BE49-F238E27FC236}">
                <a16:creationId xmlns:a16="http://schemas.microsoft.com/office/drawing/2014/main" id="{8A25B592-0498-4D93-828B-898A74C0739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B675ED1B-7D9B-4862-B812-C6C830CC2A3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98489" y="5120147"/>
            <a:ext cx="4940903" cy="484957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2184C8-C15A-4780-87E6-F26936153CC5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0455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2184C8-C15A-4780-87E6-F26936153CC5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75777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2184C8-C15A-4780-87E6-F26936153CC5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15014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2184C8-C15A-4780-87E6-F26936153CC5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265317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2184C8-C15A-4780-87E6-F26936153CC5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41327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2184C8-C15A-4780-87E6-F26936153CC5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18632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EBEF6D6B-6F89-47BB-AE45-791D987C145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4EA7A901-3F01-4F54-B56C-6A35A537741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98489" y="5120147"/>
            <a:ext cx="4940903" cy="484957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2184C8-C15A-4780-87E6-F26936153CC5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974286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2184C8-C15A-4780-87E6-F26936153CC5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841470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2184C8-C15A-4780-87E6-F26936153CC5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38190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958782F1-3EAB-46C7-B4D6-F2F8B06EDCA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FD0DEF91-896E-466C-B119-1ED105AD932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98489" y="5120147"/>
            <a:ext cx="4940903" cy="484957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2184C8-C15A-4780-87E6-F26936153CC5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89133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2184C8-C15A-4780-87E6-F26936153CC5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76222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2184C8-C15A-4780-87E6-F26936153CC5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82757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2184C8-C15A-4780-87E6-F26936153CC5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84692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DB0B8084-CD2F-4B14-813C-E271EBF29F2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E9F6210C-AF02-402F-94C3-4299F51E04D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/>
              <a:t>Něco ke copingovým strategiím  = jak zvládáme zátěž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2184C8-C15A-4780-87E6-F26936153CC5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2678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6E9E4E-BBFA-4659-AA5D-584ED801DB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90E35CC-D910-43E4-87A4-82856A91BF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82D0255-581B-4BC4-8A64-5FE20024A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47570-6E5D-407B-8FF3-17341421418B}" type="datetimeFigureOut">
              <a:rPr lang="cs-CZ" smtClean="0"/>
              <a:t>11.02.2022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F554194-C075-417D-BB4F-B873268EC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ACCFC7F-86B8-4BD6-8DEB-29455429A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54728-6510-4EEC-8F46-89E170AE3C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3359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5EAD2E-7556-4B62-B967-289B332AE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705E1FE-CBF0-4E50-9C90-5E7327552D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D00016B-B87B-45C3-B013-81497F5A9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47570-6E5D-407B-8FF3-17341421418B}" type="datetimeFigureOut">
              <a:rPr lang="cs-CZ" smtClean="0"/>
              <a:t>11.02.2022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5D65A6D-7ED1-43F9-B061-47B1A153E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E1FD3C6-97D4-4CD7-BE33-987550749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54728-6510-4EEC-8F46-89E170AE3C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9677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271E0C8-2222-4D7B-B869-A442DB1969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94038B5-28A5-4CFD-B530-53DBCE5645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A0B5549-089C-458D-960C-A6506F06A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47570-6E5D-407B-8FF3-17341421418B}" type="datetimeFigureOut">
              <a:rPr lang="cs-CZ" smtClean="0"/>
              <a:t>11.02.2022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6C2CD56-3C01-4A59-A054-0B3FBBF66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BDCDBB5-8320-4D64-94C5-31E0B4D5A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54728-6510-4EEC-8F46-89E170AE3C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8565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4718A5-C3FC-4EC7-BB33-D2B321B54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F06B5A6-AF64-4095-B736-92A7382879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D5784D3-D755-4916-BF87-71316A502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47570-6E5D-407B-8FF3-17341421418B}" type="datetimeFigureOut">
              <a:rPr lang="cs-CZ" smtClean="0"/>
              <a:t>11.02.2022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D80E851-3271-4A15-A9F4-C7D82D0A4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55AA3D0-7165-494C-B9EF-DC1E74CB6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54728-6510-4EEC-8F46-89E170AE3C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6078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91253B-4E63-4241-9A1A-2A6784802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C75B7AB5-4A26-455F-BA1D-06496A3F7E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A53C0F5-C0C9-4149-9785-A38B94B89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47570-6E5D-407B-8FF3-17341421418B}" type="datetimeFigureOut">
              <a:rPr lang="cs-CZ" smtClean="0"/>
              <a:t>11.02.2022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41C9F79-8CAA-45B0-A689-5BB5CCDA8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D0C7046-BE49-4634-9017-F31D92DCD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54728-6510-4EEC-8F46-89E170AE3C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3094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EF22E3-E2C7-43CF-932C-2B2AFE743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4EC6124-04D6-444F-B0A1-BC23F72C86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7F91858B-6D2E-4918-ABB9-8FA40AA15E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6F7E817-A454-4F61-824D-4C10919AB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47570-6E5D-407B-8FF3-17341421418B}" type="datetimeFigureOut">
              <a:rPr lang="cs-CZ" smtClean="0"/>
              <a:t>11.02.2022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6069CDF-1793-40AF-BD43-8DD2D8F77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169BC67-DF71-4106-BF3B-177694C64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54728-6510-4EEC-8F46-89E170AE3C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7240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4914C7-DCBD-4935-A35A-03C1EA92C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726BB0C-9C29-47E7-B63D-8AE2204EC5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B8283D42-BB9F-4BA0-81F2-33B8212BA0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12D0B5F3-7F2E-4CC3-A75E-D10A1CAE20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4A320D52-8751-4CD8-B880-24A6307C34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286BE32-101E-406A-93B9-9620CCB33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47570-6E5D-407B-8FF3-17341421418B}" type="datetimeFigureOut">
              <a:rPr lang="cs-CZ" smtClean="0"/>
              <a:t>11.02.2022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E240161-BBC8-4431-AEDA-C4F908198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A6E2569-D6D0-4C51-A3D4-BED25B32C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54728-6510-4EEC-8F46-89E170AE3C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1836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3CFF49-6EFF-4328-9CFD-BBFAD3585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2E56C0A-9718-473B-B7C5-625E207EA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47570-6E5D-407B-8FF3-17341421418B}" type="datetimeFigureOut">
              <a:rPr lang="cs-CZ" smtClean="0"/>
              <a:t>11.02.2022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080162D-6BE0-4406-8B8C-25BFD9611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97744B3-B99A-48A4-B1FF-4624696B9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54728-6510-4EEC-8F46-89E170AE3C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588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81A61C07-CD26-480E-AFD3-F68936299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47570-6E5D-407B-8FF3-17341421418B}" type="datetimeFigureOut">
              <a:rPr lang="cs-CZ" smtClean="0"/>
              <a:t>11.02.2022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D96FE3D-A422-4F22-9DCB-111A2BB5D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F564845-AF55-40B6-8854-79449EEDB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54728-6510-4EEC-8F46-89E170AE3C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7836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A496AF-6603-4CA8-A38F-7C5AC3D33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2978703-93E6-4145-B246-D73F8130C4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6CC4969B-F8FE-4D99-BEBD-4F41D354F4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57B767B-3487-4CB5-B67C-E7FA2F436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47570-6E5D-407B-8FF3-17341421418B}" type="datetimeFigureOut">
              <a:rPr lang="cs-CZ" smtClean="0"/>
              <a:t>11.02.2022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9289D47-F159-4A06-8B66-A240D7335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AA8E14E-2881-4C6D-B96E-8E2927F69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54728-6510-4EEC-8F46-89E170AE3C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7633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84C361-1C0C-4E85-AA91-0CC78C868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8314A72-BC96-4C92-B096-2D0B7E0531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08603F1C-5616-41E9-B600-242C656AF6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0A817F3-9F08-4018-9C48-28A674DB9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47570-6E5D-407B-8FF3-17341421418B}" type="datetimeFigureOut">
              <a:rPr lang="cs-CZ" smtClean="0"/>
              <a:t>11.02.2022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E226F5E-0F8A-4E5B-8F1A-2C6CA7642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B048B46-B652-4E90-A683-40970F707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54728-6510-4EEC-8F46-89E170AE3C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6933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2496DE83-26E7-4761-AF00-9DA07CC69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2966252-D71C-48E6-A8E2-8766C1474C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43C726E-65B1-4A2D-B999-2DB0DC96E4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A47570-6E5D-407B-8FF3-17341421418B}" type="datetimeFigureOut">
              <a:rPr lang="cs-CZ" smtClean="0"/>
              <a:t>11.02.2022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9EED5ED-3A34-471D-BB10-3659B347E4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26FA38F-979A-492D-90FF-56763B5535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54728-6510-4EEC-8F46-89E170AE3C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1012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4.wav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zakopal@cirkev.cz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35C43130-B155-429C-A4E5-74732AF4186E}"/>
              </a:ext>
            </a:extLst>
          </p:cNvPr>
          <p:cNvSpPr/>
          <p:nvPr/>
        </p:nvSpPr>
        <p:spPr>
          <a:xfrm>
            <a:off x="2657383" y="1193515"/>
            <a:ext cx="6096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cs-CZ" altLang="cs-CZ" sz="3600" b="1" dirty="0">
                <a:solidFill>
                  <a:srgbClr val="F79646"/>
                </a:solidFill>
                <a:latin typeface="Arial Black" panose="020B0A04020102020204" pitchFamily="34" charset="0"/>
              </a:rPr>
              <a:t>PSYCHOHYGIENA</a:t>
            </a:r>
          </a:p>
          <a:p>
            <a:pPr algn="ctr"/>
            <a:r>
              <a:rPr lang="cs-CZ" altLang="cs-CZ" sz="3600" b="1" dirty="0">
                <a:solidFill>
                  <a:srgbClr val="F79646"/>
                </a:solidFill>
                <a:latin typeface="Arial Black" panose="020B0A04020102020204" pitchFamily="34" charset="0"/>
              </a:rPr>
              <a:t>Katechety</a:t>
            </a:r>
          </a:p>
          <a:p>
            <a:pPr algn="ctr"/>
            <a:endParaRPr lang="cs-CZ" altLang="cs-CZ" sz="3600" b="1" dirty="0">
              <a:solidFill>
                <a:srgbClr val="F79646"/>
              </a:solidFill>
              <a:latin typeface="Arial Black" panose="020B0A04020102020204" pitchFamily="34" charset="0"/>
            </a:endParaRPr>
          </a:p>
          <a:p>
            <a:pPr algn="just"/>
            <a:endParaRPr lang="cs-CZ" altLang="cs-CZ" i="1" dirty="0">
              <a:latin typeface="Arial Black" panose="020B0A04020102020204" pitchFamily="34" charset="0"/>
            </a:endParaRPr>
          </a:p>
          <a:p>
            <a:pPr algn="just"/>
            <a:endParaRPr lang="cs-CZ" altLang="cs-CZ" i="1" dirty="0">
              <a:latin typeface="Arial Black" panose="020B0A04020102020204" pitchFamily="34" charset="0"/>
            </a:endParaRPr>
          </a:p>
          <a:p>
            <a:pPr algn="just"/>
            <a:endParaRPr lang="cs-CZ" altLang="cs-CZ" i="1" dirty="0">
              <a:latin typeface="Calibri" panose="020F0502020204030204" pitchFamily="34" charset="0"/>
            </a:endParaRPr>
          </a:p>
          <a:p>
            <a:pPr algn="just"/>
            <a:endParaRPr lang="cs-CZ" altLang="cs-CZ" i="1" dirty="0">
              <a:latin typeface="Calibri" panose="020F0502020204030204" pitchFamily="34" charset="0"/>
            </a:endParaRPr>
          </a:p>
          <a:p>
            <a:pPr algn="just"/>
            <a:r>
              <a:rPr lang="cs-CZ" altLang="cs-CZ" i="1" dirty="0">
                <a:latin typeface="Calibri" panose="020F0502020204030204" pitchFamily="34" charset="0"/>
              </a:rPr>
              <a:t>„Těm kdo milují Boha, všechno napomáhá k dobrému“</a:t>
            </a:r>
            <a:r>
              <a:rPr lang="cs-CZ" altLang="cs-CZ" dirty="0">
                <a:latin typeface="Calibri" panose="020F0502020204030204" pitchFamily="34" charset="0"/>
              </a:rPr>
              <a:t>			</a:t>
            </a:r>
          </a:p>
          <a:p>
            <a:pPr algn="just"/>
            <a:r>
              <a:rPr lang="cs-CZ" altLang="cs-CZ" i="1" dirty="0">
                <a:solidFill>
                  <a:srgbClr val="F79646"/>
                </a:solidFill>
                <a:latin typeface="Calibri" panose="020F0502020204030204" pitchFamily="34" charset="0"/>
              </a:rPr>
              <a:t>Svatý Pavel, Řím 8,28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40105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Line 2">
            <a:extLst>
              <a:ext uri="{FF2B5EF4-FFF2-40B4-BE49-F238E27FC236}">
                <a16:creationId xmlns:a16="http://schemas.microsoft.com/office/drawing/2014/main" id="{F34D935B-B845-4D78-88ED-5C255E370107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6477000"/>
            <a:ext cx="91440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4930" name="Text Box 3">
            <a:extLst>
              <a:ext uri="{FF2B5EF4-FFF2-40B4-BE49-F238E27FC236}">
                <a16:creationId xmlns:a16="http://schemas.microsoft.com/office/drawing/2014/main" id="{AE5DEDBA-EC01-4B86-9682-46CCE00989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5189" y="476251"/>
            <a:ext cx="65436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cs-CZ" sz="4000" b="1" dirty="0">
                <a:solidFill>
                  <a:schemeClr val="accent6"/>
                </a:solidFill>
                <a:latin typeface="Arial" pitchFamily="34" charset="0"/>
                <a:ea typeface="+mj-ea"/>
                <a:cs typeface="Arial" pitchFamily="34" charset="0"/>
              </a:rPr>
              <a:t>Efekt hlubokého dechu</a:t>
            </a:r>
          </a:p>
        </p:txBody>
      </p:sp>
      <p:sp>
        <p:nvSpPr>
          <p:cNvPr id="38916" name="Text Box 4">
            <a:extLst>
              <a:ext uri="{FF2B5EF4-FFF2-40B4-BE49-F238E27FC236}">
                <a16:creationId xmlns:a16="http://schemas.microsoft.com/office/drawing/2014/main" id="{DE2FF5FB-6501-4ECC-84C9-15070FA51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8725" y="19446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 sz="2400">
              <a:solidFill>
                <a:schemeClr val="bg1"/>
              </a:solidFill>
            </a:endParaRPr>
          </a:p>
        </p:txBody>
      </p:sp>
      <p:sp>
        <p:nvSpPr>
          <p:cNvPr id="124932" name="Rectangle 5">
            <a:extLst>
              <a:ext uri="{FF2B5EF4-FFF2-40B4-BE49-F238E27FC236}">
                <a16:creationId xmlns:a16="http://schemas.microsoft.com/office/drawing/2014/main" id="{872560A9-4752-4E26-8120-D226C15CC4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5188" y="1628775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chemeClr val="accent6"/>
              </a:buClr>
              <a:buSzPct val="80000"/>
              <a:buFont typeface="Wingdings" pitchFamily="2" charset="2"/>
              <a:buChar char="§"/>
              <a:defRPr/>
            </a:pPr>
            <a:r>
              <a:rPr lang="cs-CZ" sz="2800" dirty="0">
                <a:latin typeface="Arial" charset="0"/>
              </a:rPr>
              <a:t>na fyziologické úrovni vede k zlepšování příjmu kyslíku, zvyšování respiračního mechanismu, revitalizuje buňky, tkáně a orgány, zbavuje tělo jedovatých látek;</a:t>
            </a:r>
          </a:p>
          <a:p>
            <a:pPr marL="457200" indent="-457200">
              <a:spcBef>
                <a:spcPct val="20000"/>
              </a:spcBef>
              <a:buClr>
                <a:schemeClr val="accent6"/>
              </a:buClr>
              <a:buSzPct val="80000"/>
              <a:buFont typeface="Wingdings" pitchFamily="2" charset="2"/>
              <a:buChar char="§"/>
              <a:defRPr/>
            </a:pPr>
            <a:r>
              <a:rPr lang="cs-CZ" sz="2800" dirty="0">
                <a:latin typeface="Arial" charset="0"/>
              </a:rPr>
              <a:t>na psychologické úrovni vede k uvolnění, zlepšení vědomého prožívání tělesného fungování, pozitivně ovlivňuje naše emoce, postoje a myšlenky.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cs-CZ" sz="32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01FBEA9-F0B1-4DD4-A5DF-18A639CFED1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7F3E084-CDEC-4C4D-8771-FA784A1020E2}" type="slidenum">
              <a:rPr lang="cs-CZ" altLang="cs-CZ">
                <a:solidFill>
                  <a:schemeClr val="bg1"/>
                </a:solidFill>
                <a:latin typeface="Calibri" panose="020F0502020204030204" pitchFamily="34" charset="0"/>
              </a:rPr>
              <a:pPr eaLnBrk="1" hangingPunct="1"/>
              <a:t>10</a:t>
            </a:fld>
            <a:endParaRPr lang="cs-CZ" altLang="cs-CZ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>
            <a:extLst>
              <a:ext uri="{FF2B5EF4-FFF2-40B4-BE49-F238E27FC236}">
                <a16:creationId xmlns:a16="http://schemas.microsoft.com/office/drawing/2014/main" id="{8AE32680-2F6C-499E-BFB4-F576F998A51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85856" y="865309"/>
            <a:ext cx="10102788" cy="535531"/>
          </a:xfrm>
        </p:spPr>
        <p:txBody>
          <a:bodyPr wrap="square" anchor="t">
            <a:spAutoFit/>
          </a:bodyPr>
          <a:lstStyle/>
          <a:p>
            <a:pPr algn="l"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r>
              <a:rPr lang="cs-CZ" sz="3200" b="1" dirty="0">
                <a:solidFill>
                  <a:schemeClr val="accent6"/>
                </a:solidFill>
              </a:rPr>
              <a:t>Efektivní a neefektivní strategie zvládnutí zátěžových situací: </a:t>
            </a:r>
          </a:p>
        </p:txBody>
      </p:sp>
      <p:sp>
        <p:nvSpPr>
          <p:cNvPr id="125955" name="Rectangle 3">
            <a:extLst>
              <a:ext uri="{FF2B5EF4-FFF2-40B4-BE49-F238E27FC236}">
                <a16:creationId xmlns:a16="http://schemas.microsoft.com/office/drawing/2014/main" id="{930088D2-F982-4B34-900B-DDEA33253473}"/>
              </a:ext>
            </a:extLst>
          </p:cNvPr>
          <p:cNvSpPr>
            <a:spLocks noGrp="1"/>
          </p:cNvSpPr>
          <p:nvPr>
            <p:ph type="body" sz="half" idx="4294967295"/>
          </p:nvPr>
        </p:nvSpPr>
        <p:spPr>
          <a:xfrm>
            <a:off x="1682750" y="1752600"/>
            <a:ext cx="4254500" cy="3429000"/>
          </a:xfrm>
        </p:spPr>
        <p:txBody>
          <a:bodyPr/>
          <a:lstStyle/>
          <a:p>
            <a:pPr marL="381000" indent="-381000">
              <a:buNone/>
              <a:defRPr/>
            </a:pPr>
            <a:r>
              <a:rPr lang="cs-CZ" b="1" dirty="0">
                <a:solidFill>
                  <a:schemeClr val="accent6"/>
                </a:solidFill>
                <a:latin typeface="+mj-lt"/>
                <a:ea typeface="+mj-ea"/>
                <a:cs typeface="+mj-cs"/>
              </a:rPr>
              <a:t>Efektivní strategie : </a:t>
            </a:r>
          </a:p>
          <a:p>
            <a:pPr eaLnBrk="1" hangingPunct="1">
              <a:buClr>
                <a:schemeClr val="accent6"/>
              </a:buClr>
              <a:buSzPct val="80000"/>
              <a:buFont typeface="Wingdings" pitchFamily="2" charset="2"/>
              <a:buChar char="§"/>
              <a:defRPr/>
            </a:pPr>
            <a:r>
              <a:rPr lang="cs-CZ" dirty="0"/>
              <a:t>Rozhovory s kolegy, partnery, přáteli </a:t>
            </a:r>
          </a:p>
          <a:p>
            <a:pPr eaLnBrk="1" hangingPunct="1">
              <a:buClr>
                <a:schemeClr val="accent6"/>
              </a:buClr>
              <a:buSzPct val="80000"/>
              <a:buFont typeface="Wingdings" pitchFamily="2" charset="2"/>
              <a:buChar char="§"/>
              <a:defRPr/>
            </a:pPr>
            <a:r>
              <a:rPr lang="cs-CZ" dirty="0"/>
              <a:t>Soudržnost a podpora týmu </a:t>
            </a:r>
          </a:p>
          <a:p>
            <a:pPr eaLnBrk="1" hangingPunct="1">
              <a:buClr>
                <a:schemeClr val="accent6"/>
              </a:buClr>
              <a:buSzPct val="80000"/>
              <a:buFont typeface="Wingdings" pitchFamily="2" charset="2"/>
              <a:buChar char="§"/>
              <a:defRPr/>
            </a:pPr>
            <a:r>
              <a:rPr lang="cs-CZ" dirty="0"/>
              <a:t>Odreagování v hobby, sportu </a:t>
            </a:r>
          </a:p>
        </p:txBody>
      </p:sp>
      <p:sp>
        <p:nvSpPr>
          <p:cNvPr id="125956" name="Rectangle 4">
            <a:extLst>
              <a:ext uri="{FF2B5EF4-FFF2-40B4-BE49-F238E27FC236}">
                <a16:creationId xmlns:a16="http://schemas.microsoft.com/office/drawing/2014/main" id="{7218A8FA-B84B-4D7C-93AA-59CC28ED54D4}"/>
              </a:ext>
            </a:extLst>
          </p:cNvPr>
          <p:cNvSpPr>
            <a:spLocks noGrp="1"/>
          </p:cNvSpPr>
          <p:nvPr>
            <p:ph type="body" sz="half" idx="4294967295"/>
          </p:nvPr>
        </p:nvSpPr>
        <p:spPr>
          <a:xfrm>
            <a:off x="6254750" y="1752600"/>
            <a:ext cx="4254500" cy="3429000"/>
          </a:xfrm>
        </p:spPr>
        <p:txBody>
          <a:bodyPr/>
          <a:lstStyle/>
          <a:p>
            <a:pPr marL="381000" indent="-381000">
              <a:buNone/>
              <a:defRPr/>
            </a:pPr>
            <a:r>
              <a:rPr lang="cs-CZ" b="1" dirty="0">
                <a:solidFill>
                  <a:schemeClr val="accent6"/>
                </a:solidFill>
                <a:latin typeface="+mj-lt"/>
                <a:ea typeface="+mj-ea"/>
                <a:cs typeface="+mj-cs"/>
              </a:rPr>
              <a:t>Neefektivní strategie : </a:t>
            </a:r>
          </a:p>
          <a:p>
            <a:pPr eaLnBrk="1" hangingPunct="1">
              <a:buClr>
                <a:schemeClr val="accent6"/>
              </a:buClr>
              <a:buSzPct val="80000"/>
              <a:buFont typeface="Wingdings" pitchFamily="2" charset="2"/>
              <a:buChar char="§"/>
              <a:defRPr/>
            </a:pPr>
            <a:r>
              <a:rPr lang="cs-CZ" dirty="0"/>
              <a:t>Šibeniční humor </a:t>
            </a:r>
          </a:p>
          <a:p>
            <a:pPr eaLnBrk="1" hangingPunct="1">
              <a:buClr>
                <a:schemeClr val="accent6"/>
              </a:buClr>
              <a:buSzPct val="80000"/>
              <a:buFont typeface="Wingdings" pitchFamily="2" charset="2"/>
              <a:buChar char="§"/>
              <a:defRPr/>
            </a:pPr>
            <a:r>
              <a:rPr lang="cs-CZ" dirty="0"/>
              <a:t>Hloubání nad situací </a:t>
            </a:r>
          </a:p>
          <a:p>
            <a:pPr eaLnBrk="1" hangingPunct="1">
              <a:buClr>
                <a:schemeClr val="accent6"/>
              </a:buClr>
              <a:buSzPct val="80000"/>
              <a:buFont typeface="Wingdings" pitchFamily="2" charset="2"/>
              <a:buChar char="§"/>
              <a:defRPr/>
            </a:pPr>
            <a:r>
              <a:rPr lang="cs-CZ" dirty="0"/>
              <a:t>Potlačení traumatických zážitků </a:t>
            </a:r>
          </a:p>
          <a:p>
            <a:pPr eaLnBrk="1" hangingPunct="1">
              <a:buClr>
                <a:schemeClr val="accent6"/>
              </a:buClr>
              <a:buSzPct val="80000"/>
              <a:buFont typeface="Wingdings" pitchFamily="2" charset="2"/>
              <a:buChar char="§"/>
              <a:defRPr/>
            </a:pPr>
            <a:r>
              <a:rPr lang="cs-CZ" dirty="0"/>
              <a:t>Zvýšené požívání alkoholu 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58B461C-1FB2-45F3-86A2-8C209E864EC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67B2AC2-1E1E-44D6-8BAF-AF6257E635CE}" type="slidenum">
              <a:rPr lang="cs-CZ" altLang="cs-CZ">
                <a:solidFill>
                  <a:schemeClr val="bg1"/>
                </a:solidFill>
                <a:latin typeface="Calibri" panose="020F0502020204030204" pitchFamily="34" charset="0"/>
              </a:rPr>
              <a:pPr eaLnBrk="1" hangingPunct="1"/>
              <a:t>11</a:t>
            </a:fld>
            <a:endParaRPr lang="cs-CZ" altLang="cs-CZ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slow">
    <p:random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ricoch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5" dur="500"/>
                                        <p:tgtEl>
                                          <p:spTgt spid="1259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40" dur="500"/>
                                        <p:tgtEl>
                                          <p:spTgt spid="1259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45" dur="500"/>
                                        <p:tgtEl>
                                          <p:spTgt spid="1259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50" dur="500"/>
                                        <p:tgtEl>
                                          <p:spTgt spid="1259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55" dur="500"/>
                                        <p:tgtEl>
                                          <p:spTgt spid="1259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4" grpId="0" autoUpdateAnimBg="0"/>
      <p:bldP spid="125955" grpId="0" build="p" autoUpdateAnimBg="0"/>
      <p:bldP spid="125956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Line 2">
            <a:extLst>
              <a:ext uri="{FF2B5EF4-FFF2-40B4-BE49-F238E27FC236}">
                <a16:creationId xmlns:a16="http://schemas.microsoft.com/office/drawing/2014/main" id="{B2C5D724-19CA-474A-A77E-44B6DF768D15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6477000"/>
            <a:ext cx="91440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5410" name="Text Box 3">
            <a:extLst>
              <a:ext uri="{FF2B5EF4-FFF2-40B4-BE49-F238E27FC236}">
                <a16:creationId xmlns:a16="http://schemas.microsoft.com/office/drawing/2014/main" id="{36BC08FE-86A2-45D8-9B96-A04CD59270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9150" y="260351"/>
            <a:ext cx="56276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cs-CZ" sz="3600" b="1" dirty="0">
                <a:solidFill>
                  <a:schemeClr val="accent6"/>
                </a:solidFill>
                <a:latin typeface="Arial" pitchFamily="34" charset="0"/>
                <a:ea typeface="+mj-ea"/>
                <a:cs typeface="Arial" pitchFamily="34" charset="0"/>
              </a:rPr>
              <a:t>Autogenní trénink</a:t>
            </a:r>
          </a:p>
        </p:txBody>
      </p:sp>
      <p:sp>
        <p:nvSpPr>
          <p:cNvPr id="49156" name="Text Box 4">
            <a:extLst>
              <a:ext uri="{FF2B5EF4-FFF2-40B4-BE49-F238E27FC236}">
                <a16:creationId xmlns:a16="http://schemas.microsoft.com/office/drawing/2014/main" id="{86A60094-2E4F-422C-B1AB-88DAB360D9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914401"/>
            <a:ext cx="86868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dirty="0">
                <a:solidFill>
                  <a:srgbClr val="FF9900"/>
                </a:solidFill>
                <a:cs typeface="Times New Roman" panose="02020603050405020304" pitchFamily="18" charset="0"/>
              </a:rPr>
              <a:t>Byl zaveden německým neurologem </a:t>
            </a:r>
            <a:r>
              <a:rPr lang="cs-CZ" altLang="cs-CZ" sz="2000" b="1" dirty="0" err="1">
                <a:solidFill>
                  <a:schemeClr val="tx2"/>
                </a:solidFill>
                <a:cs typeface="Times New Roman" panose="02020603050405020304" pitchFamily="18" charset="0"/>
              </a:rPr>
              <a:t>I.H.Schulzem</a:t>
            </a:r>
            <a:r>
              <a:rPr lang="cs-CZ" altLang="cs-CZ" sz="2000" dirty="0">
                <a:solidFill>
                  <a:schemeClr val="tx2"/>
                </a:solidFill>
                <a:cs typeface="Times New Roman" panose="02020603050405020304" pitchFamily="18" charset="0"/>
              </a:rPr>
              <a:t> </a:t>
            </a:r>
            <a:r>
              <a:rPr lang="cs-CZ" altLang="cs-CZ" sz="2000" dirty="0">
                <a:solidFill>
                  <a:srgbClr val="FF9900"/>
                </a:solidFill>
                <a:cs typeface="Times New Roman" panose="02020603050405020304" pitchFamily="18" charset="0"/>
              </a:rPr>
              <a:t>po </a:t>
            </a:r>
            <a:r>
              <a:rPr lang="cs-CZ" altLang="cs-CZ" sz="2000" dirty="0">
                <a:solidFill>
                  <a:srgbClr val="FF9900"/>
                </a:solidFill>
              </a:rPr>
              <a:t>I.</a:t>
            </a:r>
            <a:r>
              <a:rPr lang="cs-CZ" altLang="cs-CZ" sz="2000" dirty="0">
                <a:solidFill>
                  <a:srgbClr val="FF9900"/>
                </a:solidFill>
                <a:cs typeface="Times New Roman" panose="02020603050405020304" pitchFamily="18" charset="0"/>
              </a:rPr>
              <a:t> světov</a:t>
            </a:r>
            <a:r>
              <a:rPr lang="cs-CZ" altLang="cs-CZ" sz="2000" dirty="0">
                <a:solidFill>
                  <a:srgbClr val="FF9900"/>
                </a:solidFill>
              </a:rPr>
              <a:t>é </a:t>
            </a:r>
            <a:r>
              <a:rPr lang="cs-CZ" altLang="cs-CZ" sz="2000" dirty="0">
                <a:solidFill>
                  <a:srgbClr val="FF9900"/>
                </a:solidFill>
                <a:cs typeface="Times New Roman" panose="02020603050405020304" pitchFamily="18" charset="0"/>
              </a:rPr>
              <a:t>válce.</a:t>
            </a:r>
          </a:p>
          <a:p>
            <a:pPr eaLnBrk="1" hangingPunct="1"/>
            <a:endParaRPr lang="cs-CZ" altLang="cs-CZ" sz="2000" dirty="0">
              <a:solidFill>
                <a:srgbClr val="FF9900"/>
              </a:solidFill>
            </a:endParaRPr>
          </a:p>
        </p:txBody>
      </p:sp>
      <p:sp>
        <p:nvSpPr>
          <p:cNvPr id="49157" name="Text Box 5">
            <a:extLst>
              <a:ext uri="{FF2B5EF4-FFF2-40B4-BE49-F238E27FC236}">
                <a16:creationId xmlns:a16="http://schemas.microsoft.com/office/drawing/2014/main" id="{59E0400C-6B6F-4502-A329-CABDD11B2B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1981201"/>
            <a:ext cx="83566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b="1">
                <a:solidFill>
                  <a:srgbClr val="FF9900"/>
                </a:solidFill>
                <a:cs typeface="Arial" panose="020B0604020202020204" pitchFamily="34" charset="0"/>
              </a:rPr>
              <a:t>Předpoklady pro správné používání:</a:t>
            </a:r>
          </a:p>
          <a:p>
            <a:pPr eaLnBrk="1" hangingPunct="1">
              <a:buFontTx/>
              <a:buChar char="•"/>
            </a:pPr>
            <a:r>
              <a:rPr lang="cs-CZ" altLang="cs-CZ" sz="2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 </a:t>
            </a:r>
            <a:r>
              <a:rPr lang="cs-CZ" altLang="cs-CZ" sz="2000">
                <a:cs typeface="Times New Roman" panose="02020603050405020304" pitchFamily="18" charset="0"/>
              </a:rPr>
              <a:t>schopnost relaxace, nutnost uvolnění těla;</a:t>
            </a:r>
          </a:p>
          <a:p>
            <a:pPr eaLnBrk="1" hangingPunct="1">
              <a:buFontTx/>
              <a:buChar char="•"/>
            </a:pPr>
            <a:r>
              <a:rPr lang="cs-CZ" altLang="cs-CZ" sz="2000">
                <a:latin typeface="Times New Roman" panose="02020603050405020304" pitchFamily="18" charset="0"/>
                <a:cs typeface="Times New Roman" panose="02020603050405020304" pitchFamily="18" charset="0"/>
              </a:rPr>
              <a:t>    </a:t>
            </a:r>
            <a:r>
              <a:rPr lang="cs-CZ" altLang="cs-CZ" sz="2000">
                <a:cs typeface="Times New Roman" panose="02020603050405020304" pitchFamily="18" charset="0"/>
              </a:rPr>
              <a:t>formulace problému – určité verbální vyjádření problému;</a:t>
            </a:r>
          </a:p>
          <a:p>
            <a:pPr eaLnBrk="1" hangingPunct="1">
              <a:buFontTx/>
              <a:buChar char="•"/>
            </a:pPr>
            <a:r>
              <a:rPr lang="cs-CZ" altLang="cs-CZ" sz="2000">
                <a:latin typeface="Times New Roman" panose="02020603050405020304" pitchFamily="18" charset="0"/>
                <a:cs typeface="Times New Roman" panose="02020603050405020304" pitchFamily="18" charset="0"/>
              </a:rPr>
              <a:t>    </a:t>
            </a:r>
            <a:r>
              <a:rPr lang="cs-CZ" altLang="cs-CZ" sz="2000">
                <a:cs typeface="Times New Roman" panose="02020603050405020304" pitchFamily="18" charset="0"/>
              </a:rPr>
              <a:t>opakování – nácvik dovednosti provádět AT kdykoliv;</a:t>
            </a:r>
          </a:p>
          <a:p>
            <a:pPr eaLnBrk="1" hangingPunct="1">
              <a:buFontTx/>
              <a:buChar char="•"/>
            </a:pPr>
            <a:r>
              <a:rPr lang="cs-CZ" altLang="cs-CZ" sz="2000">
                <a:latin typeface="Times New Roman" panose="02020603050405020304" pitchFamily="18" charset="0"/>
                <a:cs typeface="Times New Roman" panose="02020603050405020304" pitchFamily="18" charset="0"/>
              </a:rPr>
              <a:t>    </a:t>
            </a:r>
            <a:r>
              <a:rPr lang="cs-CZ" altLang="cs-CZ" sz="2000">
                <a:cs typeface="Times New Roman" panose="02020603050405020304" pitchFamily="18" charset="0"/>
              </a:rPr>
              <a:t>víra – člověk musí v metodu věřit.</a:t>
            </a:r>
          </a:p>
          <a:p>
            <a:pPr eaLnBrk="1" hangingPunct="1"/>
            <a:endParaRPr lang="cs-CZ" altLang="cs-CZ" sz="2000"/>
          </a:p>
        </p:txBody>
      </p:sp>
      <p:sp>
        <p:nvSpPr>
          <p:cNvPr id="49158" name="Text Box 6">
            <a:extLst>
              <a:ext uri="{FF2B5EF4-FFF2-40B4-BE49-F238E27FC236}">
                <a16:creationId xmlns:a16="http://schemas.microsoft.com/office/drawing/2014/main" id="{A39402AC-DDB4-48A0-9C53-AF6A015E4E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6725" y="3962400"/>
            <a:ext cx="88265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b="1">
                <a:solidFill>
                  <a:srgbClr val="FF9900"/>
                </a:solidFill>
                <a:cs typeface="Arial" panose="020B0604020202020204" pitchFamily="34" charset="0"/>
              </a:rPr>
              <a:t>AT má tři stupně</a:t>
            </a:r>
            <a:r>
              <a:rPr lang="cs-CZ" altLang="cs-CZ" sz="2000" b="1">
                <a:solidFill>
                  <a:srgbClr val="FF9900"/>
                </a:solidFill>
              </a:rPr>
              <a:t>:</a:t>
            </a:r>
          </a:p>
          <a:p>
            <a:pPr eaLnBrk="1" hangingPunct="1">
              <a:buFontTx/>
              <a:buChar char="•"/>
            </a:pPr>
            <a:r>
              <a:rPr lang="cs-CZ" altLang="cs-CZ" sz="200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 </a:t>
            </a:r>
            <a:r>
              <a:rPr lang="cs-CZ" altLang="cs-CZ" sz="2000">
                <a:cs typeface="Times New Roman" panose="02020603050405020304" pitchFamily="18" charset="0"/>
              </a:rPr>
              <a:t>základní učí vyvolávat šest jednoduchých pocitů; </a:t>
            </a:r>
          </a:p>
          <a:p>
            <a:pPr eaLnBrk="1" hangingPunct="1">
              <a:buFontTx/>
              <a:buChar char="•"/>
            </a:pPr>
            <a:r>
              <a:rPr lang="cs-CZ" altLang="cs-CZ" sz="2000">
                <a:latin typeface="Times New Roman" panose="02020603050405020304" pitchFamily="18" charset="0"/>
                <a:cs typeface="Times New Roman" panose="02020603050405020304" pitchFamily="18" charset="0"/>
              </a:rPr>
              <a:t>    </a:t>
            </a:r>
            <a:r>
              <a:rPr lang="cs-CZ" altLang="cs-CZ" sz="2000">
                <a:cs typeface="Times New Roman" panose="02020603050405020304" pitchFamily="18" charset="0"/>
              </a:rPr>
              <a:t>prostřední se obrací k praktickým potřebám každého jednotlivce, používá </a:t>
            </a:r>
          </a:p>
          <a:p>
            <a:pPr eaLnBrk="1" hangingPunct="1"/>
            <a:r>
              <a:rPr lang="cs-CZ" altLang="cs-CZ" sz="2000">
                <a:cs typeface="Times New Roman" panose="02020603050405020304" pitchFamily="18" charset="0"/>
              </a:rPr>
              <a:t>     jednoduchých a účinných sugestivních formulek pro různé životní situace;</a:t>
            </a:r>
            <a:endParaRPr lang="cs-CZ" altLang="cs-CZ" sz="2000">
              <a:latin typeface="Times New Roman" panose="02020603050405020304" pitchFamily="18" charset="0"/>
            </a:endParaRPr>
          </a:p>
          <a:p>
            <a:pPr eaLnBrk="1" hangingPunct="1">
              <a:buFontTx/>
              <a:buChar char="•"/>
            </a:pPr>
            <a:r>
              <a:rPr lang="cs-CZ" altLang="cs-CZ" sz="2000">
                <a:latin typeface="Times New Roman" panose="02020603050405020304" pitchFamily="18" charset="0"/>
                <a:cs typeface="Times New Roman" panose="02020603050405020304" pitchFamily="18" charset="0"/>
              </a:rPr>
              <a:t>    </a:t>
            </a:r>
            <a:r>
              <a:rPr lang="cs-CZ" altLang="cs-CZ" sz="2000">
                <a:cs typeface="Times New Roman" panose="02020603050405020304" pitchFamily="18" charset="0"/>
              </a:rPr>
              <a:t>vyšší je zaměřen na psychická cvičení.</a:t>
            </a:r>
          </a:p>
          <a:p>
            <a:pPr eaLnBrk="1" hangingPunct="1"/>
            <a:endParaRPr lang="cs-CZ" altLang="cs-CZ" sz="200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32531A6-7159-4996-8EB5-2D064720A2B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D95646F-702E-4EF2-9611-0E918055D9AF}" type="slidenum">
              <a:rPr lang="cs-CZ" altLang="cs-CZ">
                <a:solidFill>
                  <a:schemeClr val="bg1"/>
                </a:solidFill>
                <a:latin typeface="Calibri" panose="020F0502020204030204" pitchFamily="34" charset="0"/>
              </a:rPr>
              <a:pPr eaLnBrk="1" hangingPunct="1"/>
              <a:t>12</a:t>
            </a:fld>
            <a:endParaRPr lang="cs-CZ" altLang="cs-CZ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Line 2">
            <a:extLst>
              <a:ext uri="{FF2B5EF4-FFF2-40B4-BE49-F238E27FC236}">
                <a16:creationId xmlns:a16="http://schemas.microsoft.com/office/drawing/2014/main" id="{F6C42B54-485F-4C91-9F77-6F62CD8897C5}"/>
              </a:ext>
            </a:extLst>
          </p:cNvPr>
          <p:cNvSpPr>
            <a:spLocks noChangeShapeType="1"/>
          </p:cNvSpPr>
          <p:nvPr/>
        </p:nvSpPr>
        <p:spPr bwMode="auto">
          <a:xfrm>
            <a:off x="1736725" y="6189663"/>
            <a:ext cx="91440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0179" name="Text Box 3">
            <a:extLst>
              <a:ext uri="{FF2B5EF4-FFF2-40B4-BE49-F238E27FC236}">
                <a16:creationId xmlns:a16="http://schemas.microsoft.com/office/drawing/2014/main" id="{35F06060-3C0D-4467-81DD-C5B972B5A4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7725" y="5730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 sz="2400">
              <a:solidFill>
                <a:schemeClr val="bg1"/>
              </a:solidFill>
            </a:endParaRPr>
          </a:p>
        </p:txBody>
      </p:sp>
      <p:sp>
        <p:nvSpPr>
          <p:cNvPr id="50180" name="Text Box 4">
            <a:extLst>
              <a:ext uri="{FF2B5EF4-FFF2-40B4-BE49-F238E27FC236}">
                <a16:creationId xmlns:a16="http://schemas.microsoft.com/office/drawing/2014/main" id="{D0B81C2A-0540-4CD2-B086-6FD2862988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7725" y="3444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 sz="2400">
              <a:solidFill>
                <a:schemeClr val="bg1"/>
              </a:solidFill>
            </a:endParaRPr>
          </a:p>
        </p:txBody>
      </p:sp>
      <p:sp>
        <p:nvSpPr>
          <p:cNvPr id="147460" name="Text Box 5">
            <a:extLst>
              <a:ext uri="{FF2B5EF4-FFF2-40B4-BE49-F238E27FC236}">
                <a16:creationId xmlns:a16="http://schemas.microsoft.com/office/drawing/2014/main" id="{8AF07C81-7804-4DDD-88DE-0A28B0F8E2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5650" y="260350"/>
            <a:ext cx="6889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cs-CZ" sz="3200" b="1" dirty="0">
                <a:solidFill>
                  <a:schemeClr val="accent6"/>
                </a:solidFill>
                <a:latin typeface="Arial" pitchFamily="34" charset="0"/>
                <a:ea typeface="+mj-ea"/>
                <a:cs typeface="Arial" pitchFamily="34" charset="0"/>
              </a:rPr>
              <a:t>Základní stupeň AT:</a:t>
            </a:r>
          </a:p>
        </p:txBody>
      </p:sp>
      <p:sp>
        <p:nvSpPr>
          <p:cNvPr id="50182" name="Text Box 6">
            <a:extLst>
              <a:ext uri="{FF2B5EF4-FFF2-40B4-BE49-F238E27FC236}">
                <a16:creationId xmlns:a16="http://schemas.microsoft.com/office/drawing/2014/main" id="{DF3E8F77-AE08-47E9-A595-29CDD9C714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5650" y="112395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 sz="2400">
              <a:solidFill>
                <a:schemeClr val="bg1"/>
              </a:solidFill>
            </a:endParaRPr>
          </a:p>
        </p:txBody>
      </p:sp>
      <p:sp>
        <p:nvSpPr>
          <p:cNvPr id="50183" name="Text Box 7">
            <a:extLst>
              <a:ext uri="{FF2B5EF4-FFF2-40B4-BE49-F238E27FC236}">
                <a16:creationId xmlns:a16="http://schemas.microsoft.com/office/drawing/2014/main" id="{9CB4BC15-52F6-4ADB-B96C-C24EDF772F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7725" y="855663"/>
            <a:ext cx="5202238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 sz="2400" b="1" i="1" dirty="0">
              <a:solidFill>
                <a:srgbClr val="FF9900"/>
              </a:solidFill>
              <a:cs typeface="Arial" panose="020B0604020202020204" pitchFamily="34" charset="0"/>
            </a:endParaRPr>
          </a:p>
          <a:p>
            <a:pPr eaLnBrk="1" hangingPunct="1"/>
            <a:endParaRPr lang="cs-CZ" altLang="cs-CZ" sz="240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cs-CZ" sz="2400" dirty="0">
                <a:cs typeface="Times New Roman" panose="02020603050405020304" pitchFamily="18" charset="0"/>
              </a:rPr>
              <a:t>1.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cs-CZ" altLang="cs-CZ" sz="2400" dirty="0">
                <a:latin typeface="Times New Roman" panose="02020603050405020304" pitchFamily="18" charset="0"/>
              </a:rPr>
              <a:t> 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 </a:t>
            </a:r>
            <a:r>
              <a:rPr lang="cs-CZ" altLang="cs-CZ" sz="2400" dirty="0">
                <a:cs typeface="Times New Roman" panose="02020603050405020304" pitchFamily="18" charset="0"/>
              </a:rPr>
              <a:t>pocit tíže</a:t>
            </a:r>
          </a:p>
          <a:p>
            <a:pPr eaLnBrk="1" hangingPunct="1"/>
            <a:r>
              <a:rPr lang="cs-CZ" altLang="cs-CZ" sz="2400" dirty="0">
                <a:cs typeface="Times New Roman" panose="02020603050405020304" pitchFamily="18" charset="0"/>
              </a:rPr>
              <a:t>2.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r>
              <a:rPr lang="cs-CZ" altLang="cs-CZ" sz="2400" dirty="0">
                <a:latin typeface="Times New Roman" panose="02020603050405020304" pitchFamily="18" charset="0"/>
              </a:rPr>
              <a:t> 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cs-CZ" altLang="cs-CZ" sz="2400" dirty="0">
                <a:cs typeface="Times New Roman" panose="02020603050405020304" pitchFamily="18" charset="0"/>
              </a:rPr>
              <a:t>pocit tepla</a:t>
            </a:r>
          </a:p>
          <a:p>
            <a:pPr eaLnBrk="1" hangingPunct="1"/>
            <a:r>
              <a:rPr lang="cs-CZ" altLang="cs-CZ" sz="2400" dirty="0">
                <a:cs typeface="Times New Roman" panose="02020603050405020304" pitchFamily="18" charset="0"/>
              </a:rPr>
              <a:t>3.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</a:t>
            </a:r>
            <a:r>
              <a:rPr lang="cs-CZ" altLang="cs-CZ" sz="2400" dirty="0">
                <a:latin typeface="Times New Roman" panose="02020603050405020304" pitchFamily="18" charset="0"/>
              </a:rPr>
              <a:t> 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>
                <a:cs typeface="Times New Roman" panose="02020603050405020304" pitchFamily="18" charset="0"/>
              </a:rPr>
              <a:t>vnímání tepu srdce</a:t>
            </a:r>
          </a:p>
          <a:p>
            <a:pPr eaLnBrk="1" hangingPunct="1"/>
            <a:r>
              <a:rPr lang="cs-CZ" altLang="cs-CZ" sz="2400" dirty="0">
                <a:cs typeface="Times New Roman" panose="02020603050405020304" pitchFamily="18" charset="0"/>
              </a:rPr>
              <a:t>4.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 </a:t>
            </a:r>
            <a:r>
              <a:rPr lang="cs-CZ" altLang="cs-CZ" sz="2400" dirty="0">
                <a:latin typeface="Times New Roman" panose="02020603050405020304" pitchFamily="18" charset="0"/>
              </a:rPr>
              <a:t> </a:t>
            </a:r>
            <a:r>
              <a:rPr lang="cs-CZ" altLang="cs-CZ" sz="2400" dirty="0">
                <a:cs typeface="Times New Roman" panose="02020603050405020304" pitchFamily="18" charset="0"/>
              </a:rPr>
              <a:t>sledování dechu</a:t>
            </a:r>
          </a:p>
          <a:p>
            <a:pPr eaLnBrk="1" hangingPunct="1"/>
            <a:r>
              <a:rPr lang="cs-CZ" altLang="cs-CZ" sz="2400" dirty="0">
                <a:cs typeface="Times New Roman" panose="02020603050405020304" pitchFamily="18" charset="0"/>
              </a:rPr>
              <a:t>5.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 </a:t>
            </a:r>
            <a:r>
              <a:rPr lang="cs-CZ" altLang="cs-CZ" sz="2400" dirty="0">
                <a:latin typeface="Times New Roman" panose="02020603050405020304" pitchFamily="18" charset="0"/>
              </a:rPr>
              <a:t> </a:t>
            </a:r>
            <a:r>
              <a:rPr lang="cs-CZ" altLang="cs-CZ" sz="2400" dirty="0">
                <a:cs typeface="Times New Roman" panose="02020603050405020304" pitchFamily="18" charset="0"/>
              </a:rPr>
              <a:t>vědomí tepla v </a:t>
            </a:r>
            <a:r>
              <a:rPr lang="cs-CZ" altLang="cs-CZ" sz="2400" dirty="0" err="1">
                <a:cs typeface="Times New Roman" panose="02020603050405020304" pitchFamily="18" charset="0"/>
              </a:rPr>
              <a:t>solar</a:t>
            </a:r>
            <a:r>
              <a:rPr lang="cs-CZ" altLang="cs-CZ" sz="2400" dirty="0">
                <a:cs typeface="Times New Roman" panose="02020603050405020304" pitchFamily="18" charset="0"/>
              </a:rPr>
              <a:t> plexus</a:t>
            </a:r>
          </a:p>
          <a:p>
            <a:pPr eaLnBrk="1" hangingPunct="1"/>
            <a:r>
              <a:rPr lang="cs-CZ" altLang="cs-CZ" sz="2400" dirty="0">
                <a:cs typeface="Times New Roman" panose="02020603050405020304" pitchFamily="18" charset="0"/>
              </a:rPr>
              <a:t>6.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 </a:t>
            </a:r>
            <a:r>
              <a:rPr lang="cs-CZ" altLang="cs-CZ" sz="2400" dirty="0">
                <a:latin typeface="Times New Roman" panose="02020603050405020304" pitchFamily="18" charset="0"/>
              </a:rPr>
              <a:t> </a:t>
            </a:r>
            <a:r>
              <a:rPr lang="cs-CZ" altLang="cs-CZ" sz="2400" dirty="0">
                <a:cs typeface="Times New Roman" panose="02020603050405020304" pitchFamily="18" charset="0"/>
              </a:rPr>
              <a:t>pocit chladu na čele</a:t>
            </a:r>
          </a:p>
          <a:p>
            <a:pPr eaLnBrk="1" hangingPunct="1"/>
            <a:endParaRPr lang="cs-CZ" altLang="cs-CZ" sz="2400" dirty="0"/>
          </a:p>
        </p:txBody>
      </p:sp>
      <p:sp>
        <p:nvSpPr>
          <p:cNvPr id="50184" name="Text Box 8">
            <a:extLst>
              <a:ext uri="{FF2B5EF4-FFF2-40B4-BE49-F238E27FC236}">
                <a16:creationId xmlns:a16="http://schemas.microsoft.com/office/drawing/2014/main" id="{E7B78D49-7D9C-46CA-BE2D-FD9C78C8CB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8725" y="4149726"/>
            <a:ext cx="67056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400">
                <a:cs typeface="Times New Roman" panose="02020603050405020304" pitchFamily="18" charset="0"/>
              </a:rPr>
              <a:t>krok 1. </a:t>
            </a:r>
            <a:r>
              <a:rPr lang="cs-CZ" altLang="cs-CZ" sz="2400"/>
              <a:t>a </a:t>
            </a:r>
            <a:r>
              <a:rPr lang="cs-CZ" altLang="cs-CZ" sz="2400">
                <a:cs typeface="Times New Roman" panose="02020603050405020304" pitchFamily="18" charset="0"/>
              </a:rPr>
              <a:t>2. je zaměřen na svalovou relaxaci;</a:t>
            </a:r>
          </a:p>
          <a:p>
            <a:pPr eaLnBrk="1" hangingPunct="1"/>
            <a:r>
              <a:rPr lang="cs-CZ" altLang="cs-CZ" sz="2400">
                <a:cs typeface="Times New Roman" panose="02020603050405020304" pitchFamily="18" charset="0"/>
              </a:rPr>
              <a:t>krok 3.</a:t>
            </a:r>
            <a:r>
              <a:rPr lang="cs-CZ" altLang="cs-CZ" sz="2400"/>
              <a:t> </a:t>
            </a:r>
            <a:r>
              <a:rPr lang="cs-CZ" altLang="cs-CZ" sz="2400">
                <a:cs typeface="Times New Roman" panose="02020603050405020304" pitchFamily="18" charset="0"/>
              </a:rPr>
              <a:t>a 4. je zaměřen na vegetativní nervstvo;</a:t>
            </a:r>
          </a:p>
          <a:p>
            <a:pPr eaLnBrk="1" hangingPunct="1"/>
            <a:r>
              <a:rPr lang="cs-CZ" altLang="cs-CZ" sz="2400">
                <a:cs typeface="Times New Roman" panose="02020603050405020304" pitchFamily="18" charset="0"/>
              </a:rPr>
              <a:t>krok 5. a 6. je zaměřen na autonomní nervstvo.</a:t>
            </a:r>
            <a:r>
              <a:rPr lang="cs-CZ" altLang="cs-CZ" sz="2400"/>
              <a:t> 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B617C35-19AA-4226-B161-4AD86B3B4B8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E342A83-AB1C-482B-90BA-D5DB84528B29}" type="slidenum">
              <a:rPr lang="cs-CZ" altLang="cs-CZ">
                <a:solidFill>
                  <a:schemeClr val="bg1"/>
                </a:solidFill>
                <a:latin typeface="Calibri" panose="020F0502020204030204" pitchFamily="34" charset="0"/>
              </a:rPr>
              <a:pPr eaLnBrk="1" hangingPunct="1"/>
              <a:t>13</a:t>
            </a:fld>
            <a:endParaRPr lang="cs-CZ" altLang="cs-CZ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8B719B-C99A-4514-9525-5327FEB41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Aktivizační a koncentrační techniky pro děti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7214BE6-7009-4861-9154-F97AFFDC6F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Modlitba vedoucí ke koncentraci</a:t>
            </a:r>
            <a:r>
              <a:rPr lang="cs-CZ" dirty="0"/>
              <a:t> </a:t>
            </a:r>
            <a:r>
              <a:rPr lang="cs-CZ" sz="1800" dirty="0"/>
              <a:t>(opakujeme alespoň 3 x klidným mírným tempem):</a:t>
            </a:r>
          </a:p>
          <a:p>
            <a:r>
              <a:rPr lang="cs-CZ" dirty="0"/>
              <a:t>Buďte klidní a vězte, že já jsem Bůh</a:t>
            </a:r>
          </a:p>
          <a:p>
            <a:r>
              <a:rPr lang="cs-CZ" dirty="0"/>
              <a:t>Buďte klidní a vězte, že já jsem.</a:t>
            </a:r>
          </a:p>
          <a:p>
            <a:r>
              <a:rPr lang="cs-CZ" dirty="0"/>
              <a:t>Buďte klidní a vězte.</a:t>
            </a:r>
          </a:p>
          <a:p>
            <a:r>
              <a:rPr lang="cs-CZ" dirty="0"/>
              <a:t>Buďte klidní.</a:t>
            </a:r>
          </a:p>
          <a:p>
            <a:r>
              <a:rPr lang="cs-CZ" dirty="0"/>
              <a:t>Buďte.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sz="2000" dirty="0"/>
              <a:t>Zdroj: Richard </a:t>
            </a:r>
            <a:r>
              <a:rPr lang="cs-CZ" sz="2000" dirty="0" err="1"/>
              <a:t>Rohr</a:t>
            </a:r>
            <a:endParaRPr 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98347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8B719B-C99A-4514-9525-5327FEB41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Aktivizační a koncentrační techniky pro děti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7214BE6-7009-4861-9154-F97AFFDC6F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/>
              <a:t>Technika správného dýchání:</a:t>
            </a:r>
          </a:p>
          <a:p>
            <a:pPr>
              <a:buFontTx/>
              <a:buChar char="-"/>
            </a:pPr>
            <a:r>
              <a:rPr lang="cs-CZ" dirty="0"/>
              <a:t>nádech do břicha, hrudníku, </a:t>
            </a:r>
            <a:r>
              <a:rPr lang="cs-CZ" dirty="0" err="1"/>
              <a:t>podkliček</a:t>
            </a:r>
            <a:r>
              <a:rPr lang="cs-CZ" dirty="0"/>
              <a:t>. Později rozpažujeme paže při nádechu, při výdechu je zkřížíme na hrudníku. </a:t>
            </a:r>
          </a:p>
          <a:p>
            <a:pPr marL="0" indent="0">
              <a:buNone/>
            </a:pPr>
            <a:r>
              <a:rPr lang="cs-CZ" dirty="0"/>
              <a:t>Dále je možné zadržet dech na max. 2 vteřiny po </a:t>
            </a:r>
            <a:r>
              <a:rPr lang="cs-CZ" dirty="0" err="1"/>
              <a:t>max</a:t>
            </a:r>
            <a:r>
              <a:rPr lang="cs-CZ" dirty="0"/>
              <a:t> nádechu. </a:t>
            </a:r>
          </a:p>
          <a:p>
            <a:pPr marL="0" indent="0">
              <a:buNone/>
            </a:pPr>
            <a:r>
              <a:rPr lang="cs-CZ" dirty="0"/>
              <a:t>Oči fixujeme na jeden bod v místnosti po celou dobu cvičení.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2400" dirty="0"/>
              <a:t>Dechové cvičení vedoucí k propojení mozkových hemisfér – střídavě zakrýváme a odkrýváme 1 nosní dírku – nádech volnou a výdech zakrývanou. Nakonec 3 x nádech a výdech oběma (za doprovodu představy propojování mozkových drah).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„holubička“ či „letadlo“ </a:t>
            </a:r>
            <a:r>
              <a:rPr lang="cs-CZ" dirty="0"/>
              <a:t>– stojíme na jedné noze, tělo jde do úhlu 90 stupňů, zavřeme oči.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81824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8B719B-C99A-4514-9525-5327FEB41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Aktivizační a koncentrační techniky pro děti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7214BE6-7009-4861-9154-F97AFFDC6F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Uvolněný a co největší </a:t>
            </a:r>
            <a:r>
              <a:rPr lang="cs-CZ" b="1" dirty="0"/>
              <a:t>záklon (prohnutí)</a:t>
            </a:r>
            <a:r>
              <a:rPr lang="cs-CZ" dirty="0"/>
              <a:t> celého těla v zad – vede k vibracím, chvěním jednotlivých svalů na těle a tím k uvolnění.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Bioenergetická cvičení: </a:t>
            </a:r>
          </a:p>
          <a:p>
            <a:pPr>
              <a:buFontTx/>
              <a:buChar char="-"/>
            </a:pPr>
            <a:r>
              <a:rPr lang="cs-CZ" dirty="0"/>
              <a:t>např. v sedě – podupávání chodidly, poklepávání dlaněmi dolní končetiny, </a:t>
            </a:r>
          </a:p>
          <a:p>
            <a:pPr>
              <a:buFontTx/>
              <a:buChar char="-"/>
            </a:pPr>
            <a:r>
              <a:rPr lang="cs-CZ" dirty="0"/>
              <a:t>technika „sundávání masky“ – palec a ukazovák každé ruky sundá masku „negativního nánosu“, který se nám přes den ukládá na obličeji. Poté promasírujeme „očištěnou“ pokožku.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8392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0CF0AD-DFE0-4A2F-8CD9-594713C4A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sz="3600" b="1" dirty="0"/>
            </a:br>
            <a:r>
              <a:rPr lang="cs-CZ" sz="3600" b="1" dirty="0"/>
              <a:t>AKTIVIZAČNÍ I RELAXAČNÍ TECHNIKA ZAMĚŘENÁ NA TĚLO „VAŘENÍ POLÍVKY, SLUNÍČKO A VÝLET K MOŘI“ 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00ED8E5-2A9B-4F6E-B3FB-6C315ADD71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/>
              <a:t>Sluníčko</a:t>
            </a:r>
            <a:r>
              <a:rPr lang="cs-CZ" dirty="0"/>
              <a:t>: zahřejeme ruce třením o sebe až vytvoříme teplo, přiložíme na záda sousedovi, vnímáme teplo z rukou, jednoduchými pohyby nakreslíme sluníčko – kruh a s ním jednotlivé paprsky, malé, velké, do všech stran. Sluníčku můžeme namalovat i úsměv. Ještě jednou zahřejeme ruce, přiložíme na záda a vnímáme sluneční, příjemnou teplou energii, která nás bude provázet po celý den. </a:t>
            </a:r>
          </a:p>
          <a:p>
            <a:r>
              <a:rPr lang="cs-CZ" b="1" dirty="0"/>
              <a:t>Vaření polívky</a:t>
            </a:r>
            <a:r>
              <a:rPr lang="cs-CZ" dirty="0"/>
              <a:t>: zahřejeme ruce a nakreslíme hrnec, tahy ruky odshora dolů do něj naléváme vodu, dole zmáčkneme knoflík a voda začíná bublat, ťukáním prstů dole v hrnci znázorníme bublající vodu, bublinky. Hranou ruky do polévky krájíme a postupně přidáváme vše z čeho polívku chceme uvařit, zeleninu, krájíme najemno i nahrubo, maso. Krouživými pohyby ruky zamícháme, a ještě jemním štípáním prsty dochutíme solí, pepřem atd. Zeptáme se souseda jestli chce do polévky ještě něco přidat a přidáme to tam. Naposledy zamícháme a polévka je hotova, můžeme nahlas vyslovit „mňam ta je dobrá“.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44049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0CF0AD-DFE0-4A2F-8CD9-594713C4A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sz="3600" b="1" dirty="0"/>
            </a:br>
            <a:r>
              <a:rPr lang="cs-CZ" sz="3600" b="1" dirty="0"/>
              <a:t>AKTIVIZAČNÍ I RELAXAČNÍ TECHNIKA ZAMĚŘENÁ NA TĚLO „VAŘENÍ POLÍVKY, SLUNÍČKO A VÝLET K MOŘI“ 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00ED8E5-2A9B-4F6E-B3FB-6C315ADD71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Výlet k moři</a:t>
            </a:r>
            <a:r>
              <a:rPr lang="cs-CZ" dirty="0"/>
              <a:t>: když je moře daleko a stýská se nám po něm můžeme se za ním přenést alespoň ve svých myšlenkách. Jemnými pohyby nakreslíme vlny, malé i velké po celých zádech, jemnými tahy pomalu přichází vítr a vlny se zvětšují a přichází i déšť s jemným poklepáváním prsty. Déšť pomalu ustává a přichází sluníčko s krouživým pohybem ruky na hladině moře. Za sluníčkem, k hladině se vydaly i rybky, které nakreslíme a nad hladinou létají ptáci. Jen hvězdice – malé, velké i obrovské – nakreslíme, leží v klidu na dně moře. Na pláži z děr vylézají krabi a chodí srandovně zleva doprava a zprava doleva – ťukáme prsty. Krabi sledují klidnou hladinu moře malé i velké vlny, mávají nám z dálky a přejí hezký den.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83801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09FCB6-0E06-4792-A41C-7A32D99549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cs-CZ" dirty="0"/>
              <a:t>ČOKOLÁDOVÉ CVIČENÍ VŠÍMAVOSTI 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FC5B358-3B59-4138-9075-A722D4A1E6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127" y="1384916"/>
            <a:ext cx="11381173" cy="5397623"/>
          </a:xfrm>
        </p:spPr>
        <p:txBody>
          <a:bodyPr>
            <a:noAutofit/>
          </a:bodyPr>
          <a:lstStyle/>
          <a:p>
            <a:r>
              <a:rPr lang="cs-CZ" sz="1800" dirty="0"/>
              <a:t>Udělejte si na sebe chvíli čas a obraťte pozornost k sobě a svému prožívání. Pomůckou a prostředkem nám k tomu může být kousek čokolády, nebo to co máte rádi. Při cvičení byste neměli být rušení telefonem nebo jinými povinnostmi. </a:t>
            </a:r>
            <a:r>
              <a:rPr lang="cs-CZ" sz="1800" i="1" dirty="0"/>
              <a:t>Své postřehy z cvičení je možné sdílet s ostatními.</a:t>
            </a:r>
            <a:r>
              <a:rPr lang="cs-CZ" sz="1800" dirty="0"/>
              <a:t> Každému z následujících kroků by mělo být věnováno 20-30 vteřin.  </a:t>
            </a:r>
          </a:p>
          <a:p>
            <a:pPr lvl="0" fontAlgn="base"/>
            <a:r>
              <a:rPr lang="cs-CZ" sz="1800" dirty="0"/>
              <a:t>Držení – vezměte si kostičku čokolády do ruky a podržte ji na své dlani. Zkuste si uvědomit, zda cítíte její váhu. Všimněte si, jakou má strukturu, jaká je na dotek.  </a:t>
            </a:r>
          </a:p>
          <a:p>
            <a:pPr lvl="0" fontAlgn="base"/>
            <a:r>
              <a:rPr lang="cs-CZ" sz="1800" dirty="0"/>
              <a:t>Zrak – představte si, že jste takový kousek čokolády ještě nikdy neviděli. Dívejte se, jakou má čokoláda odstín, barvu, jak je ulomená, má nějakou náplň?  </a:t>
            </a:r>
          </a:p>
          <a:p>
            <a:pPr lvl="0" fontAlgn="base"/>
            <a:r>
              <a:rPr lang="cs-CZ" sz="1800" dirty="0"/>
              <a:t>Čich – zkuste k čokoládě přivonět, jak voní?  </a:t>
            </a:r>
          </a:p>
          <a:p>
            <a:pPr lvl="0" fontAlgn="base"/>
            <a:r>
              <a:rPr lang="cs-CZ" sz="1800" dirty="0"/>
              <a:t>Chuť – vložte čokoládu do úst, aniž byste ji žvýkali nebo spolkli. Uvědomte si, co dělají vaše rty, jazyk, kde v ústech čokoládu máte. Aniž byste začali žvýkat, uvědomte si, jaké to je, mít čokoládu v ústech. Všimněte si první chuti, toho, jak se zvolna rozpouští.  </a:t>
            </a:r>
          </a:p>
          <a:p>
            <a:pPr lvl="0" fontAlgn="base"/>
            <a:r>
              <a:rPr lang="cs-CZ" sz="1800" dirty="0"/>
              <a:t>Žvýkání – uvědomte si, jaké to je, s jasným záměrem do čokolády kousnout. Jaký to je pocit v ústech, jak se mění její tvar a struktura. Čokoládu zatím nepolykejte.  </a:t>
            </a:r>
          </a:p>
          <a:p>
            <a:pPr lvl="0" fontAlgn="base"/>
            <a:r>
              <a:rPr lang="cs-CZ" sz="1800" dirty="0"/>
              <a:t>Polykání – sledujte, kdy se objeví první popud čokoládu spolknout. Všimněte si, co dělá Váš jazyk, rty, ostatní svaly a jak čokoláda putuje do žaludku.  </a:t>
            </a:r>
          </a:p>
          <a:p>
            <a:pPr lvl="0" fontAlgn="base"/>
            <a:r>
              <a:rPr lang="cs-CZ" sz="1800" dirty="0"/>
              <a:t>Doznívání – věnujte několik okamžiků tomu, jak chuť čokolády doznívá. Vnímáte ještě chuť? Objevuje se chuť na další kousek nebo jiný pocit?  </a:t>
            </a:r>
          </a:p>
        </p:txBody>
      </p:sp>
    </p:spTree>
    <p:extLst>
      <p:ext uri="{BB962C8B-B14F-4D97-AF65-F5344CB8AC3E}">
        <p14:creationId xmlns:p14="http://schemas.microsoft.com/office/powerpoint/2010/main" val="1260362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Line 2">
            <a:extLst>
              <a:ext uri="{FF2B5EF4-FFF2-40B4-BE49-F238E27FC236}">
                <a16:creationId xmlns:a16="http://schemas.microsoft.com/office/drawing/2014/main" id="{410357FF-292E-4A8E-ADB7-B9D49C91E0F5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6477000"/>
            <a:ext cx="91440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1074" name="Text Box 3">
            <a:extLst>
              <a:ext uri="{FF2B5EF4-FFF2-40B4-BE49-F238E27FC236}">
                <a16:creationId xmlns:a16="http://schemas.microsoft.com/office/drawing/2014/main" id="{2CC76224-E0FA-4499-8900-2CB9E8ED02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9288" y="260351"/>
            <a:ext cx="5816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cs-CZ" sz="4000" b="1" dirty="0">
                <a:solidFill>
                  <a:schemeClr val="accent6"/>
                </a:solidFill>
                <a:latin typeface="Arial" pitchFamily="34" charset="0"/>
                <a:ea typeface="+mj-ea"/>
                <a:cs typeface="Arial" pitchFamily="34" charset="0"/>
              </a:rPr>
              <a:t>Psychohygiena</a:t>
            </a:r>
          </a:p>
        </p:txBody>
      </p:sp>
      <p:sp>
        <p:nvSpPr>
          <p:cNvPr id="43012" name="Text Box 4">
            <a:extLst>
              <a:ext uri="{FF2B5EF4-FFF2-40B4-BE49-F238E27FC236}">
                <a16:creationId xmlns:a16="http://schemas.microsoft.com/office/drawing/2014/main" id="{D2DAE50A-7475-4159-9716-0219AB4CF5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908051"/>
            <a:ext cx="8680450" cy="261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/>
            <a:endParaRPr lang="cs-CZ" altLang="cs-CZ" sz="2400" dirty="0">
              <a:cs typeface="Times New Roman" panose="02020603050405020304" pitchFamily="18" charset="0"/>
            </a:endParaRPr>
          </a:p>
          <a:p>
            <a:pPr lvl="1" eaLnBrk="1" hangingPunct="1"/>
            <a:r>
              <a:rPr lang="cs-CZ" altLang="cs-CZ" sz="2400" dirty="0">
                <a:cs typeface="Times New Roman" panose="02020603050405020304" pitchFamily="18" charset="0"/>
              </a:rPr>
              <a:t>Psychohygiena je péče o duševní zdraví. V praxi psychohygieny jde o pěstování těch dovedností, těch způsobů prožívání, myšlení a jednání, které přispívají k realistickému a harmonickému vedení každodenního života.</a:t>
            </a:r>
            <a:r>
              <a:rPr lang="cs-CZ" altLang="cs-CZ" sz="2000" dirty="0">
                <a:cs typeface="Times New Roman" panose="02020603050405020304" pitchFamily="18" charset="0"/>
              </a:rPr>
              <a:t> </a:t>
            </a:r>
          </a:p>
          <a:p>
            <a:pPr eaLnBrk="1" hangingPunct="1"/>
            <a:endParaRPr lang="cs-CZ" altLang="cs-CZ" sz="2000" dirty="0"/>
          </a:p>
        </p:txBody>
      </p:sp>
      <p:sp>
        <p:nvSpPr>
          <p:cNvPr id="43013" name="Text Box 5">
            <a:extLst>
              <a:ext uri="{FF2B5EF4-FFF2-40B4-BE49-F238E27FC236}">
                <a16:creationId xmlns:a16="http://schemas.microsoft.com/office/drawing/2014/main" id="{C4EF515C-0097-431A-A611-64C5B4A2D6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997201"/>
            <a:ext cx="8686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/>
            <a:endParaRPr lang="cs-CZ" altLang="cs-CZ" sz="2400" dirty="0">
              <a:cs typeface="Times New Roman" panose="02020603050405020304" pitchFamily="18" charset="0"/>
            </a:endParaRPr>
          </a:p>
          <a:p>
            <a:pPr lvl="1" eaLnBrk="1" hangingPunct="1"/>
            <a:r>
              <a:rPr lang="cs-CZ" altLang="cs-CZ" sz="2400" dirty="0">
                <a:cs typeface="Times New Roman" panose="02020603050405020304" pitchFamily="18" charset="0"/>
              </a:rPr>
              <a:t>Psychohygiena je umění žít šťastně. K umění žít šťastně patří, že přijímáme </a:t>
            </a:r>
            <a:r>
              <a:rPr lang="cs-CZ" altLang="cs-CZ" sz="2400" dirty="0"/>
              <a:t>a </a:t>
            </a:r>
            <a:r>
              <a:rPr lang="cs-CZ" altLang="cs-CZ" sz="2400" dirty="0">
                <a:cs typeface="Times New Roman" panose="02020603050405020304" pitchFamily="18" charset="0"/>
              </a:rPr>
              <a:t>řešíme ty skutečnosti a situace, které mohou působit potíže.</a:t>
            </a:r>
            <a:r>
              <a:rPr lang="cs-CZ" altLang="cs-CZ" sz="2400" dirty="0"/>
              <a:t> </a:t>
            </a:r>
          </a:p>
        </p:txBody>
      </p:sp>
      <p:sp>
        <p:nvSpPr>
          <p:cNvPr id="43014" name="Text Box 6">
            <a:extLst>
              <a:ext uri="{FF2B5EF4-FFF2-40B4-BE49-F238E27FC236}">
                <a16:creationId xmlns:a16="http://schemas.microsoft.com/office/drawing/2014/main" id="{66D302E5-C68F-4895-8CBB-6F0C23E3C9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437064"/>
            <a:ext cx="8980488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/>
            <a:endParaRPr lang="cs-CZ" altLang="cs-CZ" sz="2400" dirty="0">
              <a:cs typeface="Times New Roman" panose="02020603050405020304" pitchFamily="18" charset="0"/>
            </a:endParaRPr>
          </a:p>
          <a:p>
            <a:pPr lvl="1" eaLnBrk="1" hangingPunct="1"/>
            <a:r>
              <a:rPr lang="cs-CZ" altLang="cs-CZ" sz="2400" dirty="0">
                <a:cs typeface="Times New Roman" panose="02020603050405020304" pitchFamily="18" charset="0"/>
              </a:rPr>
              <a:t>Psychohygiena podobně jako tělesná cvičení by měla být záležitostí každého z nás. Pravá péče o zdraví je aktivní přístup k vlastní osobě a jejímu prostředí, který je řízen zájmem o dobro</a:t>
            </a:r>
            <a:r>
              <a:rPr lang="cs-CZ" altLang="cs-CZ" sz="2000" dirty="0">
                <a:cs typeface="Times New Roman" panose="02020603050405020304" pitchFamily="18" charset="0"/>
              </a:rPr>
              <a:t>.</a:t>
            </a:r>
          </a:p>
          <a:p>
            <a:pPr eaLnBrk="1" hangingPunct="1"/>
            <a:endParaRPr lang="cs-CZ" altLang="cs-CZ" sz="200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6F471E3-69D8-49CB-867C-DB893E77CF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213C8D9-2328-4D68-8190-FA96383AC861}" type="slidenum">
              <a:rPr lang="cs-CZ" altLang="cs-CZ">
                <a:solidFill>
                  <a:schemeClr val="bg1"/>
                </a:solidFill>
                <a:latin typeface="Calibri" panose="020F0502020204030204" pitchFamily="34" charset="0"/>
              </a:rPr>
              <a:pPr eaLnBrk="1" hangingPunct="1"/>
              <a:t>2</a:t>
            </a:fld>
            <a:endParaRPr lang="cs-CZ" altLang="cs-CZ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A2DC79-599B-4F4C-B554-48AB56464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b="1" dirty="0"/>
            </a:br>
            <a:r>
              <a:rPr lang="cs-CZ" b="1" dirty="0"/>
              <a:t>NA ŘEŠENÍ ORIENTOVANÝ PŘÍSTUP 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5B5F22C-1D24-4C9D-88DB-08C55E7D68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TEPLOMĚR – OSA </a:t>
            </a:r>
            <a:endParaRPr lang="cs-CZ" dirty="0"/>
          </a:p>
          <a:p>
            <a:r>
              <a:rPr lang="cs-CZ" dirty="0"/>
              <a:t>Na zemi si představíme osu (můžeme ji nakreslit nebo lístky naznačit kde bude mít osa 0/1 a 10 nebo jiné hodnoty). Můžeme ji naznačit i na tabuli. Lze se doptávat podle konkrétní informace, kterou chceme zjistit. Jak jsme na tom se začátkem hodiny (na hodnotě 1 – např. nejsem odpočatý, na nový týden se vůbec netěším, na 5 např. ještě bych chtěl chvíli volno, ale jsou lidé a věci, na které se těším, např. 10 – jsem odpočatý, moc se těším). Je možné se ptát na jakoukoli informaci: </a:t>
            </a:r>
            <a:r>
              <a:rPr lang="cs-CZ" b="1" dirty="0"/>
              <a:t>Jak se teď mám, jak jsem na tom? Co mě těší</a:t>
            </a:r>
            <a:r>
              <a:rPr lang="cs-CZ" dirty="0"/>
              <a:t>? 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11826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BC27FB-9FBA-4C44-8E23-E3F9A3FC5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b="1" dirty="0"/>
            </a:br>
            <a:r>
              <a:rPr lang="cs-CZ" b="1" dirty="0"/>
              <a:t>PRINCIPY NA ŘEŠENÍ ORIENTOVANÉHO PŘÍSTUPU 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A597886-D6E5-43E1-8A07-75E53AC3B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Když něco funguje, dělej toho víc</a:t>
            </a:r>
            <a:r>
              <a:rPr lang="cs-CZ" dirty="0"/>
              <a:t> (přirozené zdroje) – </a:t>
            </a:r>
            <a:r>
              <a:rPr lang="cs-CZ" b="1" dirty="0"/>
              <a:t>co ještě</a:t>
            </a:r>
            <a:r>
              <a:rPr lang="cs-CZ" dirty="0"/>
              <a:t> vám funguje, pomáhá? </a:t>
            </a:r>
            <a:r>
              <a:rPr lang="cs-CZ" b="1" dirty="0"/>
              <a:t>Co by ti pomohlo, abys to dokázal? Jak bys to chtěl mít? </a:t>
            </a:r>
          </a:p>
          <a:p>
            <a:r>
              <a:rPr lang="cs-CZ" b="1" dirty="0"/>
              <a:t>Když něco nefunguje, dělej něco jiného</a:t>
            </a:r>
            <a:r>
              <a:rPr lang="cs-CZ" dirty="0"/>
              <a:t> (experimentování, otevřenost) </a:t>
            </a:r>
          </a:p>
          <a:p>
            <a:r>
              <a:rPr lang="cs-CZ" b="1" dirty="0"/>
              <a:t>Nespravuj, co není rozbité</a:t>
            </a:r>
            <a:r>
              <a:rPr lang="cs-CZ" dirty="0"/>
              <a:t> (umění s/končit včas) </a:t>
            </a:r>
          </a:p>
          <a:p>
            <a:r>
              <a:rPr lang="cs-CZ" dirty="0"/>
              <a:t>Na řešení orientovaný přístup používá často jakékoli hodnotící osy nebo škály, </a:t>
            </a:r>
            <a:r>
              <a:rPr lang="cs-CZ" b="1" dirty="0"/>
              <a:t>také pracuje s výjimkami a přerámováním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10243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4FA57C-D3F0-49FA-AEF3-E137BF4F3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Všechno co děláme, dělejme s láskou. </a:t>
            </a:r>
            <a:r>
              <a:rPr lang="cs-CZ" sz="2000" dirty="0"/>
              <a:t>Svatý Pavel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AF5D8C3-5071-44CB-A9FD-B221FC1BDE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/>
              <a:t>Děkuji za pozornost a přeji vše dobré od Pána.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František Zakopal</a:t>
            </a:r>
          </a:p>
          <a:p>
            <a:pPr marL="0" indent="0">
              <a:buNone/>
            </a:pPr>
            <a:r>
              <a:rPr lang="cs-CZ" dirty="0"/>
              <a:t>Email: </a:t>
            </a:r>
            <a:r>
              <a:rPr lang="cs-CZ" dirty="0">
                <a:hlinkClick r:id="rId3"/>
              </a:rPr>
              <a:t>zakopal@cirkev.cz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Tel. 733161615</a:t>
            </a:r>
          </a:p>
        </p:txBody>
      </p:sp>
    </p:spTree>
    <p:extLst>
      <p:ext uri="{BB962C8B-B14F-4D97-AF65-F5344CB8AC3E}">
        <p14:creationId xmlns:p14="http://schemas.microsoft.com/office/powerpoint/2010/main" val="2753569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Line 2">
            <a:extLst>
              <a:ext uri="{FF2B5EF4-FFF2-40B4-BE49-F238E27FC236}">
                <a16:creationId xmlns:a16="http://schemas.microsoft.com/office/drawing/2014/main" id="{891ED1CC-79BC-4D72-AC2F-521A91215268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6477000"/>
            <a:ext cx="91440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035" name="Text Box 3">
            <a:extLst>
              <a:ext uri="{FF2B5EF4-FFF2-40B4-BE49-F238E27FC236}">
                <a16:creationId xmlns:a16="http://schemas.microsoft.com/office/drawing/2014/main" id="{7CA631B4-3409-4854-8320-675918B33C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2" y="765176"/>
            <a:ext cx="9143999" cy="557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 sz="2000" b="1" dirty="0">
              <a:solidFill>
                <a:srgbClr val="FF9900"/>
              </a:solidFill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cs-CZ" sz="2000" dirty="0">
                <a:solidFill>
                  <a:schemeClr val="bg1"/>
                </a:solidFill>
                <a:cs typeface="Times New Roman" panose="02020603050405020304" pitchFamily="18" charset="0"/>
              </a:rPr>
              <a:t> </a:t>
            </a:r>
          </a:p>
          <a:p>
            <a:pPr eaLnBrk="1" hangingPunct="1"/>
            <a:r>
              <a:rPr lang="cs-CZ" altLang="cs-CZ" sz="2000" dirty="0">
                <a:cs typeface="Times New Roman" panose="02020603050405020304" pitchFamily="18" charset="0"/>
              </a:rPr>
              <a:t>1.      Autogenní trénink</a:t>
            </a:r>
          </a:p>
          <a:p>
            <a:pPr eaLnBrk="1" hangingPunct="1"/>
            <a:r>
              <a:rPr lang="cs-CZ" altLang="cs-CZ" sz="2000" dirty="0">
                <a:cs typeface="Times New Roman" panose="02020603050405020304" pitchFamily="18" charset="0"/>
              </a:rPr>
              <a:t>2.      </a:t>
            </a:r>
            <a:r>
              <a:rPr lang="cs-CZ" altLang="cs-CZ" sz="2000" dirty="0" err="1">
                <a:cs typeface="Times New Roman" panose="02020603050405020304" pitchFamily="18" charset="0"/>
              </a:rPr>
              <a:t>Jacobsonova</a:t>
            </a:r>
            <a:r>
              <a:rPr lang="cs-CZ" altLang="cs-CZ" sz="2000" dirty="0">
                <a:cs typeface="Times New Roman" panose="02020603050405020304" pitchFamily="18" charset="0"/>
              </a:rPr>
              <a:t> progresivní relaxace</a:t>
            </a:r>
          </a:p>
          <a:p>
            <a:pPr eaLnBrk="1" hangingPunct="1"/>
            <a:r>
              <a:rPr lang="cs-CZ" altLang="cs-CZ" sz="2000" dirty="0">
                <a:cs typeface="Times New Roman" panose="02020603050405020304" pitchFamily="18" charset="0"/>
              </a:rPr>
              <a:t>3.      relaxace</a:t>
            </a:r>
          </a:p>
          <a:p>
            <a:pPr eaLnBrk="1" hangingPunct="1"/>
            <a:r>
              <a:rPr lang="cs-CZ" altLang="cs-CZ" sz="2000" dirty="0">
                <a:cs typeface="Times New Roman" panose="02020603050405020304" pitchFamily="18" charset="0"/>
              </a:rPr>
              <a:t>4.      meditace</a:t>
            </a:r>
          </a:p>
          <a:p>
            <a:pPr eaLnBrk="1" hangingPunct="1"/>
            <a:r>
              <a:rPr lang="cs-CZ" altLang="cs-CZ" sz="2000" dirty="0">
                <a:cs typeface="Times New Roman" panose="02020603050405020304" pitchFamily="18" charset="0"/>
              </a:rPr>
              <a:t>5.      kontemplace</a:t>
            </a:r>
          </a:p>
          <a:p>
            <a:pPr eaLnBrk="1" hangingPunct="1"/>
            <a:r>
              <a:rPr lang="cs-CZ" altLang="cs-CZ" sz="2000" dirty="0">
                <a:cs typeface="Times New Roman" panose="02020603050405020304" pitchFamily="18" charset="0"/>
              </a:rPr>
              <a:t>6.      imaginace</a:t>
            </a:r>
          </a:p>
          <a:p>
            <a:pPr eaLnBrk="1" hangingPunct="1"/>
            <a:r>
              <a:rPr lang="cs-CZ" altLang="cs-CZ" sz="2000" dirty="0">
                <a:cs typeface="Times New Roman" panose="02020603050405020304" pitchFamily="18" charset="0"/>
              </a:rPr>
              <a:t>7.      hypnóza</a:t>
            </a:r>
          </a:p>
          <a:p>
            <a:pPr eaLnBrk="1" hangingPunct="1"/>
            <a:r>
              <a:rPr lang="cs-CZ" altLang="cs-CZ" sz="2000" dirty="0">
                <a:cs typeface="Times New Roman" panose="02020603050405020304" pitchFamily="18" charset="0"/>
              </a:rPr>
              <a:t>8.      dechové cvičení</a:t>
            </a:r>
          </a:p>
          <a:p>
            <a:pPr eaLnBrk="1" hangingPunct="1"/>
            <a:r>
              <a:rPr lang="cs-CZ" altLang="cs-CZ" sz="2000" dirty="0">
                <a:cs typeface="Times New Roman" panose="02020603050405020304" pitchFamily="18" charset="0"/>
              </a:rPr>
              <a:t>9.      techniky navozující změnu představy v mysli – technika vhledu (</a:t>
            </a:r>
            <a:r>
              <a:rPr lang="cs-CZ" altLang="cs-CZ" sz="2000" dirty="0" err="1">
                <a:cs typeface="Times New Roman" panose="02020603050405020304" pitchFamily="18" charset="0"/>
              </a:rPr>
              <a:t>military</a:t>
            </a:r>
            <a:r>
              <a:rPr lang="cs-CZ" altLang="cs-CZ" sz="2000" dirty="0">
                <a:cs typeface="Times New Roman" panose="02020603050405020304" pitchFamily="18" charset="0"/>
              </a:rPr>
              <a:t>)</a:t>
            </a:r>
          </a:p>
          <a:p>
            <a:pPr eaLnBrk="1" hangingPunct="1"/>
            <a:r>
              <a:rPr lang="cs-CZ" altLang="cs-CZ" sz="2000" dirty="0">
                <a:cs typeface="Times New Roman" panose="02020603050405020304" pitchFamily="18" charset="0"/>
              </a:rPr>
              <a:t>10.    techniky vedoucí k somatickému uklidnění</a:t>
            </a:r>
          </a:p>
          <a:p>
            <a:pPr eaLnBrk="1" hangingPunct="1"/>
            <a:r>
              <a:rPr lang="cs-CZ" altLang="cs-CZ" sz="2000" dirty="0">
                <a:cs typeface="Times New Roman" panose="02020603050405020304" pitchFamily="18" charset="0"/>
              </a:rPr>
              <a:t>11.    léčba smíchem</a:t>
            </a:r>
          </a:p>
          <a:p>
            <a:pPr eaLnBrk="1" hangingPunct="1"/>
            <a:r>
              <a:rPr lang="cs-CZ" altLang="cs-CZ" sz="2000" dirty="0">
                <a:cs typeface="Times New Roman" panose="02020603050405020304" pitchFamily="18" charset="0"/>
              </a:rPr>
              <a:t>12.    pozitivní myšlení</a:t>
            </a:r>
          </a:p>
          <a:p>
            <a:pPr eaLnBrk="1" hangingPunct="1"/>
            <a:r>
              <a:rPr lang="cs-CZ" altLang="cs-CZ" sz="2000" dirty="0">
                <a:cs typeface="Times New Roman" panose="02020603050405020304" pitchFamily="18" charset="0"/>
              </a:rPr>
              <a:t>13.    strečink</a:t>
            </a:r>
          </a:p>
          <a:p>
            <a:pPr eaLnBrk="1" hangingPunct="1"/>
            <a:r>
              <a:rPr lang="cs-CZ" altLang="cs-CZ" sz="2000" dirty="0">
                <a:cs typeface="Times New Roman" panose="02020603050405020304" pitchFamily="18" charset="0"/>
              </a:rPr>
              <a:t>14.    fyzická cvičení</a:t>
            </a:r>
          </a:p>
          <a:p>
            <a:pPr eaLnBrk="1" hangingPunct="1"/>
            <a:r>
              <a:rPr lang="cs-CZ" altLang="cs-CZ" sz="2000" dirty="0">
                <a:cs typeface="Times New Roman" panose="02020603050405020304" pitchFamily="18" charset="0"/>
              </a:rPr>
              <a:t>15.    zdravá životospráva</a:t>
            </a:r>
          </a:p>
          <a:p>
            <a:pPr eaLnBrk="1" hangingPunct="1"/>
            <a:endParaRPr lang="cs-CZ" altLang="cs-CZ" sz="2000" dirty="0"/>
          </a:p>
        </p:txBody>
      </p:sp>
      <p:sp>
        <p:nvSpPr>
          <p:cNvPr id="133123" name="Text Box 4">
            <a:extLst>
              <a:ext uri="{FF2B5EF4-FFF2-40B4-BE49-F238E27FC236}">
                <a16:creationId xmlns:a16="http://schemas.microsoft.com/office/drawing/2014/main" id="{33E5763C-8430-4603-A264-3FCB5B3450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4" y="333375"/>
            <a:ext cx="710213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cs-CZ" sz="4000" b="1" dirty="0">
                <a:solidFill>
                  <a:schemeClr val="accent6"/>
                </a:solidFill>
                <a:latin typeface="+mj-lt"/>
                <a:ea typeface="+mj-ea"/>
                <a:cs typeface="+mj-cs"/>
              </a:rPr>
              <a:t>Metody a techniky psychohygieny: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70E54FC-206A-4DA2-848B-5344A839181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A0BBE9B-3586-400B-BA61-70A1972BC568}" type="slidenum">
              <a:rPr lang="cs-CZ" altLang="cs-CZ">
                <a:solidFill>
                  <a:schemeClr val="bg1"/>
                </a:solidFill>
                <a:latin typeface="Calibri" panose="020F0502020204030204" pitchFamily="34" charset="0"/>
              </a:rPr>
              <a:pPr eaLnBrk="1" hangingPunct="1"/>
              <a:t>3</a:t>
            </a:fld>
            <a:endParaRPr lang="cs-CZ" altLang="cs-CZ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3">
            <a:extLst>
              <a:ext uri="{FF2B5EF4-FFF2-40B4-BE49-F238E27FC236}">
                <a16:creationId xmlns:a16="http://schemas.microsoft.com/office/drawing/2014/main" id="{1FB3BFC5-99B9-48D1-B513-877B3C2348CD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cs-CZ" sz="3200" b="1" dirty="0">
                <a:solidFill>
                  <a:schemeClr val="accent6"/>
                </a:solidFill>
              </a:rPr>
              <a:t>Relaxační pozice:</a:t>
            </a:r>
          </a:p>
        </p:txBody>
      </p:sp>
      <p:sp>
        <p:nvSpPr>
          <p:cNvPr id="140291" name="Rectangle 4">
            <a:extLst>
              <a:ext uri="{FF2B5EF4-FFF2-40B4-BE49-F238E27FC236}">
                <a16:creationId xmlns:a16="http://schemas.microsoft.com/office/drawing/2014/main" id="{67F1A365-314F-417E-8397-CFACFACFB648}"/>
              </a:ext>
            </a:extLst>
          </p:cNvPr>
          <p:cNvSpPr>
            <a:spLocks noGrp="1"/>
          </p:cNvSpPr>
          <p:nvPr>
            <p:ph type="body" sz="half" idx="4294967295"/>
          </p:nvPr>
        </p:nvSpPr>
        <p:spPr>
          <a:xfrm>
            <a:off x="1981200" y="1600201"/>
            <a:ext cx="4038600" cy="4525963"/>
          </a:xfrm>
        </p:spPr>
        <p:txBody>
          <a:bodyPr/>
          <a:lstStyle/>
          <a:p>
            <a:pPr eaLnBrk="1" hangingPunct="1">
              <a:buClr>
                <a:schemeClr val="accent6"/>
              </a:buClr>
              <a:buSzPct val="80000"/>
              <a:buFont typeface="Wingdings" pitchFamily="2" charset="2"/>
              <a:buChar char="§"/>
              <a:defRPr/>
            </a:pPr>
            <a:r>
              <a:rPr lang="cs-CZ" dirty="0"/>
              <a:t>Pozice Lotosový sed</a:t>
            </a:r>
          </a:p>
          <a:p>
            <a:pPr eaLnBrk="1" hangingPunct="1">
              <a:buClr>
                <a:schemeClr val="accent6"/>
              </a:buClr>
              <a:buSzPct val="80000"/>
              <a:buFont typeface="Wingdings" pitchFamily="2" charset="2"/>
              <a:buChar char="§"/>
              <a:defRPr/>
            </a:pPr>
            <a:r>
              <a:rPr lang="cs-CZ" dirty="0"/>
              <a:t>Pozice drožkáře</a:t>
            </a:r>
          </a:p>
          <a:p>
            <a:pPr eaLnBrk="1" hangingPunct="1">
              <a:buClr>
                <a:schemeClr val="accent6"/>
              </a:buClr>
              <a:buSzPct val="80000"/>
              <a:buFont typeface="Wingdings" pitchFamily="2" charset="2"/>
              <a:buChar char="§"/>
              <a:defRPr/>
            </a:pPr>
            <a:r>
              <a:rPr lang="cs-CZ" dirty="0"/>
              <a:t>Pozice mexického povaleče</a:t>
            </a:r>
          </a:p>
          <a:p>
            <a:pPr eaLnBrk="1" hangingPunct="1">
              <a:buClr>
                <a:schemeClr val="accent6"/>
              </a:buClr>
              <a:buSzPct val="80000"/>
              <a:buFont typeface="Wingdings" pitchFamily="2" charset="2"/>
              <a:buChar char="§"/>
              <a:defRPr/>
            </a:pPr>
            <a:r>
              <a:rPr lang="cs-CZ" dirty="0"/>
              <a:t>Relaxace v leže</a:t>
            </a:r>
          </a:p>
        </p:txBody>
      </p:sp>
      <p:pic>
        <p:nvPicPr>
          <p:cNvPr id="48132" name="Picture 5" descr="14413cviceni">
            <a:extLst>
              <a:ext uri="{FF2B5EF4-FFF2-40B4-BE49-F238E27FC236}">
                <a16:creationId xmlns:a16="http://schemas.microsoft.com/office/drawing/2014/main" id="{7DA85C6B-B1F3-47A8-A18C-1EAD692D1735}"/>
              </a:ext>
            </a:extLst>
          </p:cNvPr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51538" y="1773239"/>
            <a:ext cx="2665412" cy="1798637"/>
          </a:xfrm>
        </p:spPr>
      </p:pic>
      <p:pic>
        <p:nvPicPr>
          <p:cNvPr id="48133" name="Picture 6" descr="14416cviceni3">
            <a:extLst>
              <a:ext uri="{FF2B5EF4-FFF2-40B4-BE49-F238E27FC236}">
                <a16:creationId xmlns:a16="http://schemas.microsoft.com/office/drawing/2014/main" id="{BEF9853C-B11A-49E6-BDD0-F307C2CAE64D}"/>
              </a:ext>
            </a:extLst>
          </p:cNvPr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51538" y="3716338"/>
            <a:ext cx="2665412" cy="1719262"/>
          </a:xfrm>
        </p:spPr>
      </p:pic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49E99B3-F143-412F-BBD7-F3461B835E6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BE6DA68-FC3F-4B19-84D3-8BE05A4C0B94}" type="slidenum">
              <a:rPr lang="cs-CZ" altLang="cs-CZ">
                <a:solidFill>
                  <a:schemeClr val="bg1"/>
                </a:solidFill>
                <a:latin typeface="Calibri" panose="020F0502020204030204" pitchFamily="34" charset="0"/>
              </a:rPr>
              <a:pPr eaLnBrk="1" hangingPunct="1"/>
              <a:t>4</a:t>
            </a:fld>
            <a:endParaRPr lang="cs-CZ" altLang="cs-CZ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>
            <a:extLst>
              <a:ext uri="{FF2B5EF4-FFF2-40B4-BE49-F238E27FC236}">
                <a16:creationId xmlns:a16="http://schemas.microsoft.com/office/drawing/2014/main" id="{26EA5D83-8DE3-4648-ABD5-1058C7194BA2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l">
              <a:defRPr/>
            </a:pPr>
            <a:r>
              <a:rPr lang="cs-CZ" sz="32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Protektivní (ochranné) faktory:</a:t>
            </a:r>
            <a:endParaRPr lang="cs-CZ" sz="3200" dirty="0">
              <a:solidFill>
                <a:schemeClr val="hlink"/>
              </a:solidFill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4E1AC7E1-6D01-46D3-A8C7-ADB5CC6398C3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1217535" y="1533911"/>
            <a:ext cx="8229600" cy="452596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endParaRPr lang="cs-CZ" altLang="cs-CZ" sz="2200" dirty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</a:pPr>
            <a:r>
              <a:rPr lang="cs-CZ" altLang="cs-CZ" sz="2200" dirty="0">
                <a:solidFill>
                  <a:schemeClr val="hlink"/>
                </a:solidFill>
              </a:rPr>
              <a:t>Chování typu B</a:t>
            </a:r>
            <a:r>
              <a:rPr lang="cs-CZ" altLang="cs-CZ" sz="2200" dirty="0">
                <a:solidFill>
                  <a:schemeClr val="hlink"/>
                </a:solidFill>
                <a:latin typeface="Arial" panose="020B0604020202020204" pitchFamily="34" charset="0"/>
              </a:rPr>
              <a:t>;</a:t>
            </a:r>
          </a:p>
          <a:p>
            <a:pPr>
              <a:lnSpc>
                <a:spcPct val="80000"/>
              </a:lnSpc>
            </a:pPr>
            <a:r>
              <a:rPr lang="cs-CZ" altLang="cs-CZ" sz="2200" dirty="0">
                <a:solidFill>
                  <a:schemeClr val="hlink"/>
                </a:solidFill>
              </a:rPr>
              <a:t>Dostatečná asertivita</a:t>
            </a:r>
            <a:r>
              <a:rPr lang="cs-CZ" altLang="cs-CZ" sz="2200" dirty="0">
                <a:solidFill>
                  <a:schemeClr val="hlink"/>
                </a:solidFill>
                <a:latin typeface="Arial" panose="020B0604020202020204" pitchFamily="34" charset="0"/>
              </a:rPr>
              <a:t>;</a:t>
            </a:r>
          </a:p>
          <a:p>
            <a:pPr>
              <a:lnSpc>
                <a:spcPct val="80000"/>
              </a:lnSpc>
            </a:pPr>
            <a:r>
              <a:rPr lang="cs-CZ" altLang="cs-CZ" sz="2200" dirty="0">
                <a:solidFill>
                  <a:schemeClr val="hlink"/>
                </a:solidFill>
              </a:rPr>
              <a:t>Umět relaxovat a znát jak</a:t>
            </a:r>
            <a:r>
              <a:rPr lang="cs-CZ" altLang="cs-CZ" sz="2200" dirty="0">
                <a:solidFill>
                  <a:schemeClr val="hlink"/>
                </a:solidFill>
                <a:latin typeface="Arial" panose="020B0604020202020204" pitchFamily="34" charset="0"/>
              </a:rPr>
              <a:t>;</a:t>
            </a:r>
          </a:p>
          <a:p>
            <a:pPr>
              <a:lnSpc>
                <a:spcPct val="80000"/>
              </a:lnSpc>
            </a:pPr>
            <a:r>
              <a:rPr lang="cs-CZ" altLang="cs-CZ" sz="2200" dirty="0">
                <a:solidFill>
                  <a:schemeClr val="hlink"/>
                </a:solidFill>
              </a:rPr>
              <a:t>Umění nedostat se pod časový tlak, vhodná organizace času</a:t>
            </a:r>
            <a:r>
              <a:rPr lang="cs-CZ" altLang="cs-CZ" sz="2200" dirty="0">
                <a:solidFill>
                  <a:schemeClr val="hlink"/>
                </a:solidFill>
                <a:latin typeface="Arial" panose="020B0604020202020204" pitchFamily="34" charset="0"/>
              </a:rPr>
              <a:t>;</a:t>
            </a:r>
          </a:p>
          <a:p>
            <a:pPr>
              <a:lnSpc>
                <a:spcPct val="80000"/>
              </a:lnSpc>
            </a:pPr>
            <a:r>
              <a:rPr lang="cs-CZ" altLang="cs-CZ" sz="2200" dirty="0">
                <a:solidFill>
                  <a:schemeClr val="hlink"/>
                </a:solidFill>
              </a:rPr>
              <a:t>Pracovní autonomie, pestrost a proměnlivost práce</a:t>
            </a:r>
            <a:r>
              <a:rPr lang="cs-CZ" altLang="cs-CZ" sz="2200" dirty="0">
                <a:solidFill>
                  <a:schemeClr val="hlink"/>
                </a:solidFill>
                <a:latin typeface="Arial" panose="020B0604020202020204" pitchFamily="34" charset="0"/>
              </a:rPr>
              <a:t>;</a:t>
            </a:r>
          </a:p>
          <a:p>
            <a:pPr>
              <a:lnSpc>
                <a:spcPct val="80000"/>
              </a:lnSpc>
            </a:pPr>
            <a:r>
              <a:rPr lang="cs-CZ" altLang="cs-CZ" sz="2200" dirty="0">
                <a:solidFill>
                  <a:schemeClr val="hlink"/>
                </a:solidFill>
              </a:rPr>
              <a:t>Odolnost jakožto osobnostní nastavení ve smyslu – </a:t>
            </a:r>
            <a:r>
              <a:rPr lang="cs-CZ" altLang="cs-CZ" sz="2200" dirty="0" err="1">
                <a:solidFill>
                  <a:schemeClr val="hlink"/>
                </a:solidFill>
              </a:rPr>
              <a:t>hardiness</a:t>
            </a:r>
            <a:r>
              <a:rPr lang="cs-CZ" altLang="cs-CZ" sz="2200" dirty="0">
                <a:solidFill>
                  <a:schemeClr val="hlink"/>
                </a:solidFill>
              </a:rPr>
              <a:t>, </a:t>
            </a:r>
            <a:r>
              <a:rPr lang="cs-CZ" altLang="cs-CZ" sz="2200" dirty="0" err="1">
                <a:solidFill>
                  <a:schemeClr val="hlink"/>
                </a:solidFill>
              </a:rPr>
              <a:t>sense</a:t>
            </a:r>
            <a:r>
              <a:rPr lang="cs-CZ" altLang="cs-CZ" sz="2200" dirty="0">
                <a:solidFill>
                  <a:schemeClr val="hlink"/>
                </a:solidFill>
              </a:rPr>
              <a:t> </a:t>
            </a:r>
            <a:r>
              <a:rPr lang="cs-CZ" altLang="cs-CZ" sz="2200" dirty="0" err="1">
                <a:solidFill>
                  <a:schemeClr val="hlink"/>
                </a:solidFill>
              </a:rPr>
              <a:t>of</a:t>
            </a:r>
            <a:r>
              <a:rPr lang="cs-CZ" altLang="cs-CZ" sz="2200" dirty="0">
                <a:solidFill>
                  <a:schemeClr val="hlink"/>
                </a:solidFill>
              </a:rPr>
              <a:t> </a:t>
            </a:r>
            <a:r>
              <a:rPr lang="cs-CZ" altLang="cs-CZ" sz="2200" dirty="0" err="1">
                <a:solidFill>
                  <a:schemeClr val="hlink"/>
                </a:solidFill>
              </a:rPr>
              <a:t>coherence</a:t>
            </a:r>
            <a:r>
              <a:rPr lang="cs-CZ" altLang="cs-CZ" sz="2200" dirty="0">
                <a:solidFill>
                  <a:schemeClr val="hlink"/>
                </a:solidFill>
              </a:rPr>
              <a:t>, </a:t>
            </a:r>
            <a:r>
              <a:rPr lang="cs-CZ" altLang="cs-CZ" sz="2200" dirty="0" err="1">
                <a:solidFill>
                  <a:schemeClr val="hlink"/>
                </a:solidFill>
              </a:rPr>
              <a:t>resilience</a:t>
            </a:r>
            <a:r>
              <a:rPr lang="cs-CZ" altLang="cs-CZ" sz="2200" dirty="0">
                <a:solidFill>
                  <a:schemeClr val="hlink"/>
                </a:solidFill>
                <a:latin typeface="Arial" panose="020B0604020202020204" pitchFamily="34" charset="0"/>
              </a:rPr>
              <a:t>;</a:t>
            </a:r>
          </a:p>
          <a:p>
            <a:pPr>
              <a:lnSpc>
                <a:spcPct val="80000"/>
              </a:lnSpc>
            </a:pPr>
            <a:r>
              <a:rPr lang="cs-CZ" altLang="cs-CZ" sz="2200" dirty="0">
                <a:solidFill>
                  <a:schemeClr val="hlink"/>
                </a:solidFill>
              </a:rPr>
              <a:t>Pocit dostatku vlastních schopností zvládat náročné životní situace</a:t>
            </a:r>
            <a:r>
              <a:rPr lang="cs-CZ" altLang="cs-CZ" sz="2200" dirty="0">
                <a:solidFill>
                  <a:schemeClr val="hlink"/>
                </a:solidFill>
                <a:latin typeface="Arial" panose="020B0604020202020204" pitchFamily="34" charset="0"/>
              </a:rPr>
              <a:t>;</a:t>
            </a:r>
          </a:p>
          <a:p>
            <a:pPr>
              <a:lnSpc>
                <a:spcPct val="80000"/>
              </a:lnSpc>
            </a:pPr>
            <a:r>
              <a:rPr lang="cs-CZ" altLang="cs-CZ" sz="2200" dirty="0">
                <a:solidFill>
                  <a:schemeClr val="hlink"/>
                </a:solidFill>
              </a:rPr>
              <a:t>Důvěra ve vlastní schopnosti a sebeuplatnění</a:t>
            </a:r>
            <a:r>
              <a:rPr lang="cs-CZ" altLang="cs-CZ" sz="2200" dirty="0">
                <a:solidFill>
                  <a:schemeClr val="hlink"/>
                </a:solidFill>
                <a:latin typeface="Arial" panose="020B0604020202020204" pitchFamily="34" charset="0"/>
              </a:rPr>
              <a:t>;</a:t>
            </a:r>
          </a:p>
          <a:p>
            <a:pPr>
              <a:lnSpc>
                <a:spcPct val="80000"/>
              </a:lnSpc>
            </a:pPr>
            <a:r>
              <a:rPr lang="cs-CZ" altLang="cs-CZ" sz="2200" dirty="0">
                <a:solidFill>
                  <a:schemeClr val="hlink"/>
                </a:solidFill>
              </a:rPr>
              <a:t>Interní lokalizace kontroly</a:t>
            </a:r>
            <a:r>
              <a:rPr lang="cs-CZ" altLang="cs-CZ" sz="2200" dirty="0">
                <a:solidFill>
                  <a:schemeClr val="hlink"/>
                </a:solidFill>
                <a:latin typeface="Arial" panose="020B0604020202020204" pitchFamily="34" charset="0"/>
              </a:rPr>
              <a:t>;</a:t>
            </a:r>
          </a:p>
          <a:p>
            <a:pPr>
              <a:lnSpc>
                <a:spcPct val="80000"/>
              </a:lnSpc>
            </a:pPr>
            <a:r>
              <a:rPr lang="cs-CZ" altLang="cs-CZ" sz="2200" dirty="0">
                <a:solidFill>
                  <a:schemeClr val="hlink"/>
                </a:solidFill>
              </a:rPr>
              <a:t>Dispoziční optimismus</a:t>
            </a:r>
            <a:r>
              <a:rPr lang="cs-CZ" altLang="cs-CZ" sz="2200" dirty="0">
                <a:solidFill>
                  <a:schemeClr val="hlink"/>
                </a:solidFill>
                <a:latin typeface="Arial" panose="020B0604020202020204" pitchFamily="34" charset="0"/>
              </a:rPr>
              <a:t>;</a:t>
            </a:r>
          </a:p>
          <a:p>
            <a:pPr>
              <a:lnSpc>
                <a:spcPct val="80000"/>
              </a:lnSpc>
            </a:pPr>
            <a:r>
              <a:rPr lang="cs-CZ" altLang="cs-CZ" sz="2200" dirty="0">
                <a:solidFill>
                  <a:schemeClr val="hlink"/>
                </a:solidFill>
              </a:rPr>
              <a:t>Sociální opora</a:t>
            </a:r>
            <a:r>
              <a:rPr lang="cs-CZ" altLang="cs-CZ" sz="2200" dirty="0">
                <a:solidFill>
                  <a:schemeClr val="hlink"/>
                </a:solidFill>
                <a:latin typeface="Arial" panose="020B0604020202020204" pitchFamily="34" charset="0"/>
              </a:rPr>
              <a:t>;</a:t>
            </a:r>
          </a:p>
          <a:p>
            <a:pPr>
              <a:lnSpc>
                <a:spcPct val="80000"/>
              </a:lnSpc>
            </a:pPr>
            <a:r>
              <a:rPr lang="cs-CZ" altLang="cs-CZ" sz="2200" dirty="0">
                <a:solidFill>
                  <a:schemeClr val="hlink"/>
                </a:solidFill>
              </a:rPr>
              <a:t>Pocit adekvátního společenského a ekonomického uznání a hodnocení</a:t>
            </a:r>
            <a:r>
              <a:rPr lang="cs-CZ" altLang="cs-CZ" sz="2200" dirty="0">
                <a:solidFill>
                  <a:schemeClr val="hlink"/>
                </a:solidFill>
                <a:latin typeface="Arial" panose="020B0604020202020204" pitchFamily="34" charset="0"/>
              </a:rPr>
              <a:t>;</a:t>
            </a:r>
          </a:p>
          <a:p>
            <a:pPr>
              <a:lnSpc>
                <a:spcPct val="80000"/>
              </a:lnSpc>
            </a:pPr>
            <a:r>
              <a:rPr lang="cs-CZ" altLang="cs-CZ" sz="2200" dirty="0">
                <a:solidFill>
                  <a:schemeClr val="hlink"/>
                </a:solidFill>
              </a:rPr>
              <a:t>Pocit osobní pohody a životní spokojenosti.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D12B4B5-9B8B-401A-BB87-4559201E795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73222A8-E35D-405C-9DFB-D68187E5A911}" type="slidenum">
              <a:rPr lang="cs-CZ" altLang="cs-CZ">
                <a:solidFill>
                  <a:schemeClr val="bg1"/>
                </a:solidFill>
                <a:latin typeface="Calibri" panose="020F0502020204030204" pitchFamily="34" charset="0"/>
              </a:rPr>
              <a:pPr eaLnBrk="1" hangingPunct="1"/>
              <a:t>5</a:t>
            </a:fld>
            <a:endParaRPr lang="cs-CZ" altLang="cs-CZ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>
            <a:extLst>
              <a:ext uri="{FF2B5EF4-FFF2-40B4-BE49-F238E27FC236}">
                <a16:creationId xmlns:a16="http://schemas.microsoft.com/office/drawing/2014/main" id="{4377F51B-E6E1-42A5-A97C-A7F054F98FD6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cs-CZ" sz="40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Individuální možnosti:</a:t>
            </a:r>
            <a:br>
              <a:rPr lang="cs-CZ" sz="40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cs-CZ" sz="40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E0531044-D1A0-4974-8B4C-0DFC84E7CF74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986716" y="1690688"/>
            <a:ext cx="8229600" cy="4525962"/>
          </a:xfrm>
        </p:spPr>
        <p:txBody>
          <a:bodyPr/>
          <a:lstStyle/>
          <a:p>
            <a:pPr marL="609600" indent="-609600"/>
            <a:r>
              <a:rPr lang="cs-CZ" altLang="cs-CZ" dirty="0">
                <a:solidFill>
                  <a:schemeClr val="hlink"/>
                </a:solidFill>
              </a:rPr>
              <a:t>Nalezení smysluplné pracovní činnosti</a:t>
            </a:r>
            <a:r>
              <a:rPr lang="cs-CZ" altLang="cs-CZ" dirty="0">
                <a:solidFill>
                  <a:schemeClr val="hlink"/>
                </a:solidFill>
                <a:latin typeface="Arial" panose="020B0604020202020204" pitchFamily="34" charset="0"/>
              </a:rPr>
              <a:t>;</a:t>
            </a:r>
          </a:p>
          <a:p>
            <a:pPr marL="609600" indent="-609600"/>
            <a:r>
              <a:rPr lang="cs-CZ" altLang="cs-CZ" dirty="0">
                <a:solidFill>
                  <a:schemeClr val="hlink"/>
                </a:solidFill>
              </a:rPr>
              <a:t>Získání a převzetí profesionální autonomie a opory (včetně supervize či intervize)</a:t>
            </a:r>
            <a:r>
              <a:rPr lang="cs-CZ" altLang="cs-CZ" dirty="0">
                <a:solidFill>
                  <a:schemeClr val="hlink"/>
                </a:solidFill>
                <a:latin typeface="Arial" panose="020B0604020202020204" pitchFamily="34" charset="0"/>
              </a:rPr>
              <a:t>;</a:t>
            </a:r>
          </a:p>
          <a:p>
            <a:pPr marL="609600" indent="-609600"/>
            <a:r>
              <a:rPr lang="cs-CZ" altLang="cs-CZ" dirty="0">
                <a:solidFill>
                  <a:schemeClr val="hlink"/>
                </a:solidFill>
              </a:rPr>
              <a:t>Vytváření přirozeného vztahu k práci (poznání přínosu, jenž práce přináší člověku a člověk práci) a dalším životním aktivitám</a:t>
            </a:r>
            <a:r>
              <a:rPr lang="cs-CZ" altLang="cs-CZ" dirty="0">
                <a:solidFill>
                  <a:schemeClr val="hlink"/>
                </a:solidFill>
                <a:latin typeface="Arial" panose="020B0604020202020204" pitchFamily="34" charset="0"/>
              </a:rPr>
              <a:t>;</a:t>
            </a:r>
          </a:p>
          <a:p>
            <a:pPr marL="609600" indent="-609600"/>
            <a:r>
              <a:rPr lang="cs-CZ" altLang="cs-CZ" dirty="0">
                <a:solidFill>
                  <a:schemeClr val="hlink"/>
                </a:solidFill>
              </a:rPr>
              <a:t>Osvojení si základních postupů hodnocení a zvládání </a:t>
            </a:r>
            <a:r>
              <a:rPr lang="cs-CZ" altLang="cs-CZ" dirty="0" err="1">
                <a:solidFill>
                  <a:schemeClr val="hlink"/>
                </a:solidFill>
              </a:rPr>
              <a:t>stresogenních</a:t>
            </a:r>
            <a:r>
              <a:rPr lang="cs-CZ" altLang="cs-CZ" dirty="0">
                <a:solidFill>
                  <a:schemeClr val="hlink"/>
                </a:solidFill>
              </a:rPr>
              <a:t> situací</a:t>
            </a:r>
            <a:r>
              <a:rPr lang="cs-CZ" altLang="cs-CZ" dirty="0">
                <a:solidFill>
                  <a:schemeClr val="hlink"/>
                </a:solidFill>
                <a:latin typeface="Arial" panose="020B0604020202020204" pitchFamily="34" charset="0"/>
              </a:rPr>
              <a:t>;</a:t>
            </a:r>
          </a:p>
          <a:p>
            <a:pPr marL="609600" indent="-609600"/>
            <a:r>
              <a:rPr lang="cs-CZ" altLang="cs-CZ" dirty="0">
                <a:solidFill>
                  <a:schemeClr val="hlink"/>
                </a:solidFill>
              </a:rPr>
              <a:t>Respektování zásad zdravého životního stylu.</a:t>
            </a:r>
          </a:p>
          <a:p>
            <a:pPr marL="609600" indent="-609600"/>
            <a:endParaRPr lang="cs-CZ" alt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9C82508-E2B7-4841-8399-0CA448BF018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7299DA5-1792-45F8-AB94-7EEBA94D5EB2}" type="slidenum">
              <a:rPr lang="cs-CZ" altLang="cs-CZ">
                <a:solidFill>
                  <a:schemeClr val="bg1"/>
                </a:solidFill>
                <a:latin typeface="Calibri" panose="020F0502020204030204" pitchFamily="34" charset="0"/>
              </a:rPr>
              <a:pPr eaLnBrk="1" hangingPunct="1"/>
              <a:t>6</a:t>
            </a:fld>
            <a:endParaRPr lang="cs-CZ" altLang="cs-CZ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884306E8-2559-428E-A26C-ACBDFB0A6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>
              <a:defRPr/>
            </a:pPr>
            <a:r>
              <a:rPr lang="cs-CZ" dirty="0"/>
              <a:t>Moje silné stránky: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38058478-0076-49DD-84B0-8968A9FEAD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>
              <a:buClr>
                <a:schemeClr val="accent6"/>
              </a:buClr>
              <a:buSzPct val="80000"/>
              <a:buFont typeface="Wingdings" pitchFamily="2" charset="2"/>
              <a:buChar char="§"/>
              <a:defRPr/>
            </a:pPr>
            <a:r>
              <a:rPr lang="cs-CZ" sz="2200" b="1" dirty="0"/>
              <a:t>Poznání sebe sama</a:t>
            </a:r>
            <a:endParaRPr lang="cs-CZ" sz="1800" b="1" dirty="0"/>
          </a:p>
          <a:p>
            <a:pPr>
              <a:buClr>
                <a:schemeClr val="accent6"/>
              </a:buClr>
              <a:buSzPct val="80000"/>
              <a:buFont typeface="Wingdings" pitchFamily="2" charset="2"/>
              <a:buChar char="§"/>
              <a:defRPr/>
            </a:pPr>
            <a:endParaRPr lang="cs-CZ" sz="1000" b="1" dirty="0"/>
          </a:p>
          <a:p>
            <a:pPr>
              <a:buClr>
                <a:schemeClr val="accent6"/>
              </a:buClr>
              <a:buSzPct val="80000"/>
              <a:buFont typeface="Wingdings" pitchFamily="2" charset="2"/>
              <a:buChar char="§"/>
              <a:defRPr/>
            </a:pPr>
            <a:r>
              <a:rPr lang="cs-CZ" sz="2200" b="1" dirty="0"/>
              <a:t>Uvědomění si vlastní hodnoty</a:t>
            </a:r>
          </a:p>
          <a:p>
            <a:pPr>
              <a:buClr>
                <a:schemeClr val="accent6"/>
              </a:buClr>
              <a:buSzPct val="80000"/>
              <a:buFont typeface="Wingdings" pitchFamily="2" charset="2"/>
              <a:buChar char="§"/>
              <a:defRPr/>
            </a:pPr>
            <a:endParaRPr lang="cs-CZ" sz="1000" b="1" dirty="0"/>
          </a:p>
          <a:p>
            <a:pPr>
              <a:buClr>
                <a:schemeClr val="accent6"/>
              </a:buClr>
              <a:buSzPct val="80000"/>
              <a:buFont typeface="Wingdings" pitchFamily="2" charset="2"/>
              <a:buChar char="§"/>
              <a:defRPr/>
            </a:pPr>
            <a:r>
              <a:rPr lang="cs-CZ" sz="2200" b="1" dirty="0"/>
              <a:t>Růst sebedůvěry</a:t>
            </a:r>
          </a:p>
          <a:p>
            <a:pPr>
              <a:buClr>
                <a:schemeClr val="accent6"/>
              </a:buClr>
              <a:buSzPct val="80000"/>
              <a:buFont typeface="Wingdings" pitchFamily="2" charset="2"/>
              <a:buChar char="§"/>
              <a:defRPr/>
            </a:pPr>
            <a:endParaRPr lang="cs-CZ" sz="2200" b="1" dirty="0"/>
          </a:p>
          <a:p>
            <a:pPr marL="0" indent="0">
              <a:buClr>
                <a:schemeClr val="accent6"/>
              </a:buClr>
              <a:buSzPct val="80000"/>
              <a:buNone/>
              <a:defRPr/>
            </a:pPr>
            <a:r>
              <a:rPr lang="cs-CZ" u="sng" dirty="0"/>
              <a:t>Konkrétní silné stránky </a:t>
            </a:r>
          </a:p>
          <a:p>
            <a:pPr marL="0" indent="0">
              <a:buClr>
                <a:schemeClr val="accent6"/>
              </a:buClr>
              <a:buSzPct val="80000"/>
              <a:buNone/>
              <a:defRPr/>
            </a:pPr>
            <a:endParaRPr lang="cs-CZ" sz="1000" u="sng" dirty="0"/>
          </a:p>
          <a:p>
            <a:pPr marL="0" indent="0">
              <a:buClr>
                <a:schemeClr val="accent6"/>
              </a:buClr>
              <a:buSzPct val="80000"/>
              <a:buNone/>
              <a:defRPr/>
            </a:pPr>
            <a:endParaRPr lang="cs-CZ" sz="2000" dirty="0"/>
          </a:p>
          <a:p>
            <a:pPr>
              <a:buFont typeface="Arial" charset="0"/>
              <a:buChar char="•"/>
              <a:defRPr/>
            </a:pPr>
            <a:r>
              <a:rPr lang="cs-CZ" sz="2000" b="1" dirty="0"/>
              <a:t>………………………………………………………………….. </a:t>
            </a:r>
          </a:p>
          <a:p>
            <a:pPr>
              <a:buFont typeface="Arial" charset="0"/>
              <a:buChar char="•"/>
              <a:defRPr/>
            </a:pPr>
            <a:endParaRPr lang="cs-CZ" sz="2000" b="1" dirty="0"/>
          </a:p>
          <a:p>
            <a:pPr>
              <a:buFont typeface="Arial" charset="0"/>
              <a:buChar char="•"/>
              <a:defRPr/>
            </a:pPr>
            <a:r>
              <a:rPr lang="cs-CZ" sz="2000" b="1" dirty="0"/>
              <a:t>…………………………………………………………………..</a:t>
            </a:r>
          </a:p>
          <a:p>
            <a:pPr>
              <a:buFont typeface="Arial" charset="0"/>
              <a:buChar char="•"/>
              <a:defRPr/>
            </a:pPr>
            <a:endParaRPr lang="cs-CZ" b="1" dirty="0"/>
          </a:p>
        </p:txBody>
      </p:sp>
      <p:sp>
        <p:nvSpPr>
          <p:cNvPr id="27652" name="Zástupný symbol pro číslo snímku 4">
            <a:extLst>
              <a:ext uri="{FF2B5EF4-FFF2-40B4-BE49-F238E27FC236}">
                <a16:creationId xmlns:a16="http://schemas.microsoft.com/office/drawing/2014/main" id="{F3618766-820E-420D-825E-775C4A7B850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3C3A7BA-0ADE-47DF-AFEA-20FF18C53CDA}" type="slidenum">
              <a:rPr lang="cs-CZ" altLang="cs-CZ">
                <a:solidFill>
                  <a:schemeClr val="bg1"/>
                </a:solidFill>
                <a:latin typeface="Calibri" panose="020F0502020204030204" pitchFamily="34" charset="0"/>
              </a:rPr>
              <a:pPr eaLnBrk="1" hangingPunct="1"/>
              <a:t>7</a:t>
            </a:fld>
            <a:endParaRPr lang="cs-CZ" altLang="cs-CZ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3" descr="stres-graf">
            <a:extLst>
              <a:ext uri="{FF2B5EF4-FFF2-40B4-BE49-F238E27FC236}">
                <a16:creationId xmlns:a16="http://schemas.microsoft.com/office/drawing/2014/main" id="{3223E557-BE67-4DEA-9C92-425C069948EF}"/>
              </a:ext>
            </a:extLst>
          </p:cNvPr>
          <p:cNvPicPr>
            <a:picLocks noGrp="1" noChangeAspect="1" noChangeArrowheads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53969" y="407987"/>
            <a:ext cx="6797675" cy="6313488"/>
          </a:xfrm>
        </p:spPr>
      </p:pic>
      <p:sp>
        <p:nvSpPr>
          <p:cNvPr id="98305" name="Rectangle 2">
            <a:extLst>
              <a:ext uri="{FF2B5EF4-FFF2-40B4-BE49-F238E27FC236}">
                <a16:creationId xmlns:a16="http://schemas.microsoft.com/office/drawing/2014/main" id="{97C4B584-F8E9-4CCB-AA2E-D4E38BA9E95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67980" y="2637631"/>
            <a:ext cx="1943100" cy="1582737"/>
          </a:xfrm>
        </p:spPr>
        <p:txBody>
          <a:bodyPr/>
          <a:lstStyle/>
          <a:p>
            <a:pPr eaLnBrk="1" hangingPunct="1">
              <a:defRPr/>
            </a:pPr>
            <a:r>
              <a:rPr lang="cs-CZ" sz="3200" b="1" dirty="0">
                <a:solidFill>
                  <a:schemeClr val="accent6"/>
                </a:solidFill>
              </a:rPr>
              <a:t>Průběh stresové</a:t>
            </a:r>
            <a:br>
              <a:rPr lang="cs-CZ" sz="3200" b="1" dirty="0">
                <a:solidFill>
                  <a:schemeClr val="accent6"/>
                </a:solidFill>
              </a:rPr>
            </a:br>
            <a:r>
              <a:rPr lang="cs-CZ" sz="3200" b="1" dirty="0">
                <a:solidFill>
                  <a:schemeClr val="accent6"/>
                </a:solidFill>
              </a:rPr>
              <a:t> reakce: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2FB9329-89D1-4713-9D88-B092466B49E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86FF590-CD91-44E9-B842-45E7BDA32CF2}" type="slidenum">
              <a:rPr lang="cs-CZ" altLang="cs-CZ">
                <a:solidFill>
                  <a:schemeClr val="bg1"/>
                </a:solidFill>
                <a:latin typeface="Calibri" panose="020F0502020204030204" pitchFamily="34" charset="0"/>
              </a:rPr>
              <a:pPr eaLnBrk="1" hangingPunct="1"/>
              <a:t>8</a:t>
            </a:fld>
            <a:endParaRPr lang="cs-CZ" altLang="cs-CZ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Title 2">
            <a:extLst>
              <a:ext uri="{FF2B5EF4-FFF2-40B4-BE49-F238E27FC236}">
                <a16:creationId xmlns:a16="http://schemas.microsoft.com/office/drawing/2014/main" id="{4FEA0CD7-1263-45AF-856F-BDFDA6CEF28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941513" y="592139"/>
            <a:ext cx="8229600" cy="561975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sz="3200" b="1" dirty="0">
                <a:solidFill>
                  <a:schemeClr val="accent6"/>
                </a:solidFill>
              </a:rPr>
              <a:t>Akutní reakce na stres</a:t>
            </a:r>
            <a:endParaRPr lang="en-US" sz="3200" b="1" dirty="0">
              <a:solidFill>
                <a:schemeClr val="accent6"/>
              </a:solidFill>
            </a:endParaRPr>
          </a:p>
        </p:txBody>
      </p:sp>
      <p:grpSp>
        <p:nvGrpSpPr>
          <p:cNvPr id="27651" name="Diagram 2">
            <a:extLst>
              <a:ext uri="{FF2B5EF4-FFF2-40B4-BE49-F238E27FC236}">
                <a16:creationId xmlns:a16="http://schemas.microsoft.com/office/drawing/2014/main" id="{86908C26-8771-448D-AB32-2851C49BC099}"/>
              </a:ext>
            </a:extLst>
          </p:cNvPr>
          <p:cNvGrpSpPr>
            <a:grpSpLocks noGrp="1" noChangeAspect="1"/>
          </p:cNvGrpSpPr>
          <p:nvPr/>
        </p:nvGrpSpPr>
        <p:grpSpPr bwMode="auto">
          <a:xfrm>
            <a:off x="4198938" y="1677989"/>
            <a:ext cx="3654425" cy="3670300"/>
            <a:chOff x="1629" y="1210"/>
            <a:chExt cx="2455" cy="2556"/>
          </a:xfrm>
        </p:grpSpPr>
        <p:sp>
          <p:nvSpPr>
            <p:cNvPr id="27657" name="_s2052">
              <a:extLst>
                <a:ext uri="{FF2B5EF4-FFF2-40B4-BE49-F238E27FC236}">
                  <a16:creationId xmlns:a16="http://schemas.microsoft.com/office/drawing/2014/main" id="{A4F00AE5-80D6-4610-95FF-17BBA3107160}"/>
                </a:ext>
              </a:extLst>
            </p:cNvPr>
            <p:cNvSpPr>
              <a:spLocks noChangeArrowheads="1" noTextEdit="1"/>
            </p:cNvSpPr>
            <p:nvPr/>
          </p:nvSpPr>
          <p:spPr bwMode="auto">
            <a:xfrm>
              <a:off x="1662" y="1210"/>
              <a:ext cx="2391" cy="239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99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7200" y="4564"/>
                  </a:moveTo>
                  <a:cubicBezTo>
                    <a:pt x="8294" y="3932"/>
                    <a:pt x="9536" y="3600"/>
                    <a:pt x="10799" y="3600"/>
                  </a:cubicBezTo>
                  <a:cubicBezTo>
                    <a:pt x="12063" y="3600"/>
                    <a:pt x="13305" y="3932"/>
                    <a:pt x="14399" y="4564"/>
                  </a:cubicBezTo>
                  <a:lnTo>
                    <a:pt x="16199" y="1446"/>
                  </a:lnTo>
                  <a:cubicBezTo>
                    <a:pt x="14558" y="499"/>
                    <a:pt x="12695" y="-1"/>
                    <a:pt x="10800" y="-1"/>
                  </a:cubicBezTo>
                  <a:cubicBezTo>
                    <a:pt x="8904" y="-1"/>
                    <a:pt x="7041" y="499"/>
                    <a:pt x="5400" y="1446"/>
                  </a:cubicBezTo>
                  <a:lnTo>
                    <a:pt x="7200" y="4564"/>
                  </a:lnTo>
                  <a:close/>
                </a:path>
              </a:pathLst>
            </a:custGeom>
            <a:gradFill rotWithShape="1">
              <a:gsLst>
                <a:gs pos="0">
                  <a:schemeClr val="hlink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</a:gradFill>
            <a:ln w="9525">
              <a:round/>
              <a:headEnd/>
              <a:tailEnd/>
            </a:ln>
            <a:scene3d>
              <a:camera prst="legacyPerspectiv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hlink"/>
              </a:extrusionClr>
              <a:contourClr>
                <a:schemeClr val="hlink"/>
              </a:contourClr>
            </a:sp3d>
          </p:spPr>
          <p:txBody>
            <a:bodyPr anchor="ctr">
              <a:flatTx/>
            </a:bodyPr>
            <a:lstStyle/>
            <a:p>
              <a:endParaRPr lang="cs-CZ"/>
            </a:p>
          </p:txBody>
        </p:sp>
        <p:sp>
          <p:nvSpPr>
            <p:cNvPr id="27658" name="_s2053">
              <a:extLst>
                <a:ext uri="{FF2B5EF4-FFF2-40B4-BE49-F238E27FC236}">
                  <a16:creationId xmlns:a16="http://schemas.microsoft.com/office/drawing/2014/main" id="{DC83DCD5-F777-4DF9-8E60-BBECF20504E6}"/>
                </a:ext>
              </a:extLst>
            </p:cNvPr>
            <p:cNvSpPr>
              <a:spLocks noChangeArrowheads="1" noTextEdit="1"/>
            </p:cNvSpPr>
            <p:nvPr/>
          </p:nvSpPr>
          <p:spPr bwMode="auto">
            <a:xfrm rot="7200000">
              <a:off x="1663" y="1209"/>
              <a:ext cx="2390" cy="239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99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7200" y="4564"/>
                  </a:moveTo>
                  <a:cubicBezTo>
                    <a:pt x="8294" y="3932"/>
                    <a:pt x="9536" y="3600"/>
                    <a:pt x="10799" y="3600"/>
                  </a:cubicBezTo>
                  <a:cubicBezTo>
                    <a:pt x="12063" y="3600"/>
                    <a:pt x="13305" y="3932"/>
                    <a:pt x="14399" y="4564"/>
                  </a:cubicBezTo>
                  <a:lnTo>
                    <a:pt x="16199" y="1446"/>
                  </a:lnTo>
                  <a:cubicBezTo>
                    <a:pt x="14558" y="499"/>
                    <a:pt x="12695" y="-1"/>
                    <a:pt x="10800" y="-1"/>
                  </a:cubicBezTo>
                  <a:cubicBezTo>
                    <a:pt x="8904" y="-1"/>
                    <a:pt x="7041" y="499"/>
                    <a:pt x="5400" y="1446"/>
                  </a:cubicBezTo>
                  <a:lnTo>
                    <a:pt x="7200" y="4564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</a:gradFill>
            <a:ln w="9525">
              <a:round/>
              <a:headEnd/>
              <a:tailEnd/>
            </a:ln>
            <a:scene3d>
              <a:camera prst="legacyPerspectiv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accent2"/>
              </a:extrusionClr>
              <a:contourClr>
                <a:schemeClr val="accent2"/>
              </a:contourClr>
            </a:sp3d>
          </p:spPr>
          <p:txBody>
            <a:bodyPr anchor="ctr">
              <a:flatTx/>
            </a:bodyPr>
            <a:lstStyle/>
            <a:p>
              <a:endParaRPr lang="cs-CZ"/>
            </a:p>
          </p:txBody>
        </p:sp>
        <p:sp>
          <p:nvSpPr>
            <p:cNvPr id="27659" name="_s2054">
              <a:extLst>
                <a:ext uri="{FF2B5EF4-FFF2-40B4-BE49-F238E27FC236}">
                  <a16:creationId xmlns:a16="http://schemas.microsoft.com/office/drawing/2014/main" id="{1597AB18-1EB7-4F10-8ED5-8146465593C9}"/>
                </a:ext>
              </a:extLst>
            </p:cNvPr>
            <p:cNvSpPr>
              <a:spLocks noChangeArrowheads="1" noTextEdit="1"/>
            </p:cNvSpPr>
            <p:nvPr/>
          </p:nvSpPr>
          <p:spPr bwMode="auto">
            <a:xfrm rot="-7200000">
              <a:off x="1663" y="1209"/>
              <a:ext cx="2390" cy="239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99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7200" y="4564"/>
                  </a:moveTo>
                  <a:cubicBezTo>
                    <a:pt x="8294" y="3932"/>
                    <a:pt x="9536" y="3600"/>
                    <a:pt x="10799" y="3600"/>
                  </a:cubicBezTo>
                  <a:cubicBezTo>
                    <a:pt x="12063" y="3600"/>
                    <a:pt x="13305" y="3932"/>
                    <a:pt x="14399" y="4564"/>
                  </a:cubicBezTo>
                  <a:lnTo>
                    <a:pt x="16199" y="1446"/>
                  </a:lnTo>
                  <a:cubicBezTo>
                    <a:pt x="14558" y="499"/>
                    <a:pt x="12695" y="-1"/>
                    <a:pt x="10800" y="-1"/>
                  </a:cubicBezTo>
                  <a:cubicBezTo>
                    <a:pt x="8904" y="-1"/>
                    <a:pt x="7041" y="499"/>
                    <a:pt x="5400" y="1446"/>
                  </a:cubicBezTo>
                  <a:lnTo>
                    <a:pt x="7200" y="4564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</a:gradFill>
            <a:ln w="9525">
              <a:round/>
              <a:headEnd/>
              <a:tailEnd/>
            </a:ln>
            <a:scene3d>
              <a:camera prst="legacyPerspectiv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accent1"/>
              </a:extrusionClr>
              <a:contourClr>
                <a:schemeClr val="accent1"/>
              </a:contourClr>
            </a:sp3d>
          </p:spPr>
          <p:txBody>
            <a:bodyPr anchor="ctr">
              <a:flatTx/>
            </a:bodyPr>
            <a:lstStyle/>
            <a:p>
              <a:endParaRPr lang="cs-CZ"/>
            </a:p>
          </p:txBody>
        </p:sp>
        <p:sp>
          <p:nvSpPr>
            <p:cNvPr id="27660" name="_s2055">
              <a:extLst>
                <a:ext uri="{FF2B5EF4-FFF2-40B4-BE49-F238E27FC236}">
                  <a16:creationId xmlns:a16="http://schemas.microsoft.com/office/drawing/2014/main" id="{733FEB90-495B-40AE-8226-A58FEDBBE4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55" y="1542"/>
              <a:ext cx="729" cy="7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4572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cs-CZ" altLang="cs-CZ" b="1">
                  <a:latin typeface="Courier New" panose="02070309020205020404" pitchFamily="49" charset="0"/>
                </a:rPr>
                <a:t>CHOVÁNÍ</a:t>
              </a:r>
            </a:p>
          </p:txBody>
        </p:sp>
        <p:sp>
          <p:nvSpPr>
            <p:cNvPr id="27661" name="_s2056">
              <a:extLst>
                <a:ext uri="{FF2B5EF4-FFF2-40B4-BE49-F238E27FC236}">
                  <a16:creationId xmlns:a16="http://schemas.microsoft.com/office/drawing/2014/main" id="{9767E32B-9074-4FE6-8265-B1B5760515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4" y="3037"/>
              <a:ext cx="729" cy="7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4572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cs-CZ" altLang="cs-CZ" b="1">
                  <a:latin typeface="Courier New" panose="02070309020205020404" pitchFamily="49" charset="0"/>
                </a:rPr>
                <a:t>PROŽÍVÁNÍ</a:t>
              </a:r>
            </a:p>
          </p:txBody>
        </p:sp>
        <p:sp>
          <p:nvSpPr>
            <p:cNvPr id="27662" name="_s2057">
              <a:extLst>
                <a:ext uri="{FF2B5EF4-FFF2-40B4-BE49-F238E27FC236}">
                  <a16:creationId xmlns:a16="http://schemas.microsoft.com/office/drawing/2014/main" id="{B79AF474-DEEA-484A-A9EC-661E7D5231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9" y="1543"/>
              <a:ext cx="729" cy="7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4572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cs-CZ" altLang="cs-CZ" b="1">
                  <a:latin typeface="Courier New" panose="02070309020205020404" pitchFamily="49" charset="0"/>
                  <a:ea typeface="ＭＳ Ｐゴシック" panose="020B0600070205080204" pitchFamily="34" charset="-128"/>
                </a:rPr>
                <a:t>MYŠLENÍ</a:t>
              </a:r>
            </a:p>
          </p:txBody>
        </p:sp>
      </p:grpSp>
      <p:pic>
        <p:nvPicPr>
          <p:cNvPr id="27652" name="Picture 11" descr="j0282753">
            <a:extLst>
              <a:ext uri="{FF2B5EF4-FFF2-40B4-BE49-F238E27FC236}">
                <a16:creationId xmlns:a16="http://schemas.microsoft.com/office/drawing/2014/main" id="{13B97A26-1444-4F50-A194-3BF710C7BD9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9184" y="5420399"/>
            <a:ext cx="1152525" cy="1030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3" name="Picture 12" descr="j0336885">
            <a:extLst>
              <a:ext uri="{FF2B5EF4-FFF2-40B4-BE49-F238E27FC236}">
                <a16:creationId xmlns:a16="http://schemas.microsoft.com/office/drawing/2014/main" id="{52AD87A4-4EE9-41A1-A5D4-0FD7FC060E3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1201" y="1677989"/>
            <a:ext cx="1223963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4" name="Picture 13" descr="j0282752">
            <a:extLst>
              <a:ext uri="{FF2B5EF4-FFF2-40B4-BE49-F238E27FC236}">
                <a16:creationId xmlns:a16="http://schemas.microsoft.com/office/drawing/2014/main" id="{B845300A-0271-4ACB-9690-613F6ADC5A9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3013" y="1531938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87EEA4D-7120-4578-A560-5F950015BA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D4AFDF5-60D6-4A19-B845-1F2E61598915}" type="slidenum">
              <a:rPr lang="cs-CZ" altLang="cs-CZ">
                <a:solidFill>
                  <a:schemeClr val="bg1"/>
                </a:solidFill>
                <a:latin typeface="Calibri" panose="020F0502020204030204" pitchFamily="34" charset="0"/>
              </a:rPr>
              <a:pPr eaLnBrk="1" hangingPunct="1"/>
              <a:t>9</a:t>
            </a:fld>
            <a:endParaRPr lang="cs-CZ" altLang="cs-CZ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11900</TotalTime>
  <Words>1983</Words>
  <Application>Microsoft Office PowerPoint</Application>
  <PresentationFormat>Širokoúhlá obrazovka</PresentationFormat>
  <Paragraphs>201</Paragraphs>
  <Slides>22</Slides>
  <Notes>22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31" baseType="lpstr">
      <vt:lpstr>ＭＳ Ｐゴシック</vt:lpstr>
      <vt:lpstr>Arial</vt:lpstr>
      <vt:lpstr>Arial Black</vt:lpstr>
      <vt:lpstr>Calibri</vt:lpstr>
      <vt:lpstr>Calibri Light</vt:lpstr>
      <vt:lpstr>Courier New</vt:lpstr>
      <vt:lpstr>Times New Roman</vt:lpstr>
      <vt:lpstr>Wingdings</vt:lpstr>
      <vt:lpstr>Motiv Office</vt:lpstr>
      <vt:lpstr>Prezentace aplikace PowerPoint</vt:lpstr>
      <vt:lpstr>Prezentace aplikace PowerPoint</vt:lpstr>
      <vt:lpstr>Prezentace aplikace PowerPoint</vt:lpstr>
      <vt:lpstr>Relaxační pozice:</vt:lpstr>
      <vt:lpstr>Protektivní (ochranné) faktory:</vt:lpstr>
      <vt:lpstr>Individuální možnosti: </vt:lpstr>
      <vt:lpstr>Moje silné stránky:</vt:lpstr>
      <vt:lpstr>Průběh stresové  reakce:</vt:lpstr>
      <vt:lpstr>Akutní reakce na stres</vt:lpstr>
      <vt:lpstr>Prezentace aplikace PowerPoint</vt:lpstr>
      <vt:lpstr>Efektivní a neefektivní strategie zvládnutí zátěžových situací: </vt:lpstr>
      <vt:lpstr>Prezentace aplikace PowerPoint</vt:lpstr>
      <vt:lpstr>Prezentace aplikace PowerPoint</vt:lpstr>
      <vt:lpstr>Aktivizační a koncentrační techniky pro děti</vt:lpstr>
      <vt:lpstr>Aktivizační a koncentrační techniky pro děti</vt:lpstr>
      <vt:lpstr>Aktivizační a koncentrační techniky pro děti</vt:lpstr>
      <vt:lpstr> AKTIVIZAČNÍ I RELAXAČNÍ TECHNIKA ZAMĚŘENÁ NA TĚLO „VAŘENÍ POLÍVKY, SLUNÍČKO A VÝLET K MOŘI“  </vt:lpstr>
      <vt:lpstr> AKTIVIZAČNÍ I RELAXAČNÍ TECHNIKA ZAMĚŘENÁ NA TĚLO „VAŘENÍ POLÍVKY, SLUNÍČKO A VÝLET K MOŘI“  </vt:lpstr>
      <vt:lpstr> ČOKOLÁDOVÉ CVIČENÍ VŠÍMAVOSTI  </vt:lpstr>
      <vt:lpstr> NA ŘEŠENÍ ORIENTOVANÝ PŘÍSTUP  </vt:lpstr>
      <vt:lpstr> PRINCIPY NA ŘEŠENÍ ORIENTOVANÉHO PŘÍSTUPU  </vt:lpstr>
      <vt:lpstr>Všechno co děláme, dělejme s láskou. Svatý Pavel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František Zakopal</dc:creator>
  <cp:lastModifiedBy>František Zakopal</cp:lastModifiedBy>
  <cp:revision>21</cp:revision>
  <cp:lastPrinted>2022-02-11T07:01:24Z</cp:lastPrinted>
  <dcterms:created xsi:type="dcterms:W3CDTF">2022-01-05T12:46:07Z</dcterms:created>
  <dcterms:modified xsi:type="dcterms:W3CDTF">2022-02-13T15:29:47Z</dcterms:modified>
</cp:coreProperties>
</file>