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7" r:id="rId3"/>
    <p:sldId id="261" r:id="rId4"/>
    <p:sldId id="274" r:id="rId5"/>
    <p:sldId id="266" r:id="rId6"/>
    <p:sldId id="264" r:id="rId7"/>
    <p:sldId id="271" r:id="rId8"/>
    <p:sldId id="269" r:id="rId9"/>
    <p:sldId id="263" r:id="rId10"/>
    <p:sldId id="268" r:id="rId11"/>
    <p:sldId id="26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2E4"/>
    <a:srgbClr val="F8D47A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4464" y="326007"/>
            <a:ext cx="4546529" cy="4983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Picture 2" descr="Saint Francis of Assisi by Jusepe de Rib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" y="616475"/>
            <a:ext cx="2999218" cy="37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706761" y="2207838"/>
            <a:ext cx="8170607" cy="1715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Svatý františek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9242854" y="3235820"/>
            <a:ext cx="1902559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Obrácení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91497" y="504795"/>
            <a:ext cx="2211977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chemeClr val="bg1"/>
                </a:solidFill>
              </a:rPr>
              <a:t>1.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0874" y="326007"/>
            <a:ext cx="4610120" cy="39063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Picture 2" descr="Saint Francis of Assisi by Jusepe de Rib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5" y="600674"/>
            <a:ext cx="3428458" cy="431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673874" y="1945918"/>
            <a:ext cx="8689976" cy="1877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Svatý františek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9943071" y="3167335"/>
            <a:ext cx="1744190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J</a:t>
            </a:r>
            <a:r>
              <a:rPr lang="cs-CZ" sz="2800" b="1" dirty="0" smtClean="0"/>
              <a:t>esličky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06129" y="616475"/>
            <a:ext cx="2211977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chemeClr val="bg1"/>
                </a:solidFill>
              </a:rPr>
              <a:t>4.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913774" y="2866544"/>
            <a:ext cx="534898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František chtěl lidem přiblížit noc, kdy se Ježíš narodil. Proto postavil </a:t>
            </a:r>
            <a:r>
              <a:rPr lang="cs-CZ" dirty="0"/>
              <a:t>roku 1223 poblíž vesničky </a:t>
            </a:r>
            <a:r>
              <a:rPr lang="cs-CZ" dirty="0" err="1"/>
              <a:t>Greccio</a:t>
            </a:r>
            <a:r>
              <a:rPr lang="cs-CZ" dirty="0"/>
              <a:t> první jesličky.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48" y="1817287"/>
            <a:ext cx="4162128" cy="311757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407528" y="1536890"/>
            <a:ext cx="538592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František byl věrný evangeliu. </a:t>
            </a:r>
          </a:p>
          <a:p>
            <a:pPr algn="ctr"/>
            <a:r>
              <a:rPr lang="cs-CZ" sz="2000" b="1" dirty="0" smtClean="0"/>
              <a:t>Ježíše představoval jako toho, kdo přišel</a:t>
            </a:r>
          </a:p>
          <a:p>
            <a:pPr algn="ctr"/>
            <a:r>
              <a:rPr lang="cs-CZ" sz="2000" b="1" dirty="0" smtClean="0"/>
              <a:t> spasit z lásky a láskou. </a:t>
            </a:r>
            <a:endParaRPr lang="cs-CZ" sz="20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468852" y="5215262"/>
            <a:ext cx="52419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Tato oblíbená </a:t>
            </a:r>
            <a:r>
              <a:rPr lang="cs-CZ" b="1" dirty="0"/>
              <a:t>vánoční </a:t>
            </a:r>
            <a:r>
              <a:rPr lang="cs-CZ" b="1" dirty="0" smtClean="0"/>
              <a:t>tradice </a:t>
            </a:r>
            <a:r>
              <a:rPr lang="cs-CZ" b="1" dirty="0"/>
              <a:t>se udržuje dodnes</a:t>
            </a:r>
            <a:r>
              <a:rPr lang="cs-CZ" b="1" dirty="0" smtClean="0"/>
              <a:t>.</a:t>
            </a:r>
          </a:p>
          <a:p>
            <a:pPr algn="ctr"/>
            <a:endParaRPr lang="cs-CZ" b="1" dirty="0"/>
          </a:p>
          <a:p>
            <a:pPr algn="ctr"/>
            <a:r>
              <a:rPr lang="cs-CZ" dirty="0" smtClean="0"/>
              <a:t>Betlémy se staví v kostelech, </a:t>
            </a:r>
            <a:r>
              <a:rPr lang="cs-CZ" dirty="0"/>
              <a:t>na </a:t>
            </a:r>
            <a:r>
              <a:rPr lang="cs-CZ" dirty="0" smtClean="0"/>
              <a:t>náměstích i v domovech pod vánočními stromky.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94" y="4384858"/>
            <a:ext cx="3359546" cy="223562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665813" y="476335"/>
            <a:ext cx="789619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František postavil první vánoční jesličky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6933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153604" y="926899"/>
            <a:ext cx="4799505" cy="48555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Picture 2" descr="Saint Francis of Assisi by Jusepe de Rib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87" y="1234784"/>
            <a:ext cx="3022632" cy="38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186" y="1976290"/>
            <a:ext cx="6197600" cy="41317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7307" y="413490"/>
            <a:ext cx="10364451" cy="55130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Veselý Bohatý chlapec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8705" y="1152832"/>
            <a:ext cx="383025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František se narodil v Assisi. 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58069" y="1129649"/>
            <a:ext cx="4252684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Jeho tatínek byl bohatý obchodník s látkami. </a:t>
            </a:r>
            <a:endParaRPr lang="cs-CZ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12" y="1675401"/>
            <a:ext cx="2647950" cy="1724025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2204998" y="1738259"/>
            <a:ext cx="7605755" cy="73866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Jako mladý muž si </a:t>
            </a:r>
            <a:r>
              <a:rPr lang="cs-CZ" sz="2400" dirty="0"/>
              <a:t>užíval bohatství. </a:t>
            </a:r>
            <a:r>
              <a:rPr lang="cs-CZ" dirty="0" smtClean="0"/>
              <a:t>Hlučná společnost byla druhým  často na obtíž.</a:t>
            </a:r>
            <a:r>
              <a:rPr lang="cs-CZ" dirty="0"/>
              <a:t> </a:t>
            </a:r>
            <a:r>
              <a:rPr lang="cs-CZ" dirty="0" smtClean="0"/>
              <a:t>Bezstarostně </a:t>
            </a:r>
            <a:r>
              <a:rPr lang="cs-CZ" dirty="0"/>
              <a:t>rozhazoval </a:t>
            </a:r>
            <a:r>
              <a:rPr lang="cs-CZ" dirty="0" smtClean="0"/>
              <a:t>peníze a naváděl </a:t>
            </a:r>
            <a:r>
              <a:rPr lang="cs-CZ" dirty="0"/>
              <a:t>ke </a:t>
            </a:r>
            <a:r>
              <a:rPr lang="cs-CZ" dirty="0" smtClean="0"/>
              <a:t>špatnostem druhé. </a:t>
            </a:r>
            <a:endParaRPr lang="cs-CZ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56" y="4042156"/>
            <a:ext cx="4691011" cy="2753768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262087" y="3488418"/>
            <a:ext cx="6755328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Aby uskutečnil svůj sen, zúčastnil se vojenské výpravy. Místo slávy strávil rok v zajetí. Vážně onemocněl, a proto se nemohl zúčastnit dalších bojů.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77292" y="2815145"/>
            <a:ext cx="3952240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Chtěl se stát udatným rytířem.</a:t>
            </a:r>
          </a:p>
        </p:txBody>
      </p:sp>
    </p:spTree>
    <p:extLst>
      <p:ext uri="{BB962C8B-B14F-4D97-AF65-F5344CB8AC3E}">
        <p14:creationId xmlns:p14="http://schemas.microsoft.com/office/powerpoint/2010/main" val="30485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5215" y="413093"/>
            <a:ext cx="10364451" cy="521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František se mění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13564" y="6279111"/>
            <a:ext cx="521580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Putoval a rozdával majetek, až ho jeho otec vydědil.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037807" y="1052875"/>
            <a:ext cx="7705634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Během </a:t>
            </a:r>
            <a:r>
              <a:rPr lang="cs-CZ" sz="3200" dirty="0"/>
              <a:t>nemoci </a:t>
            </a:r>
            <a:r>
              <a:rPr lang="cs-CZ" sz="3200" dirty="0" smtClean="0"/>
              <a:t>začal František přemýšlet jinak. </a:t>
            </a:r>
            <a:r>
              <a:rPr lang="cs-CZ" sz="3200" dirty="0"/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99662" y="1815864"/>
            <a:ext cx="557871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Věci, které dělal, mu přestaly dělat radost.</a:t>
            </a:r>
            <a:endParaRPr lang="cs-CZ" sz="2400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75" y="1809805"/>
            <a:ext cx="4314825" cy="105727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10" y="3228285"/>
            <a:ext cx="2466975" cy="1847850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3156631" y="3539685"/>
            <a:ext cx="639327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František chodil do jeskyně a modlil se tam.</a:t>
            </a:r>
            <a:endParaRPr lang="cs-CZ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235373" y="4316389"/>
            <a:ext cx="796398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Přemýšlel o sobě a o tom, jak žít jinak. Ptal se: „Co mám dělat?“</a:t>
            </a:r>
            <a:endParaRPr lang="cs-CZ" sz="240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069" y="4527820"/>
            <a:ext cx="2686744" cy="1935957"/>
          </a:xfrm>
          <a:prstGeom prst="rect">
            <a:avLst/>
          </a:prstGeom>
        </p:spPr>
      </p:pic>
      <p:sp>
        <p:nvSpPr>
          <p:cNvPr id="28" name="TextovéPole 27"/>
          <p:cNvSpPr txBox="1"/>
          <p:nvPr/>
        </p:nvSpPr>
        <p:spPr>
          <a:xfrm>
            <a:off x="2337238" y="2483966"/>
            <a:ext cx="483180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Ti, kteří si libovali ve světáckých radostech, mu připadali jako blázni.</a:t>
            </a:r>
            <a:endParaRPr lang="cs-CZ" sz="24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182659" y="5391174"/>
            <a:ext cx="674160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Františkovo srdce začalo hořet pro Boha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126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067" y="4789200"/>
            <a:ext cx="2619375" cy="1743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095" y="1819230"/>
            <a:ext cx="4658119" cy="36521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47" y="758326"/>
            <a:ext cx="3222335" cy="212772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106" y="1650099"/>
            <a:ext cx="4656174" cy="3581672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1268819" y="2941675"/>
            <a:ext cx="972524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Františkovo srdce </a:t>
            </a:r>
            <a:r>
              <a:rPr lang="cs-CZ" sz="2400" b="1" dirty="0"/>
              <a:t>přetékalo láskou a </a:t>
            </a:r>
            <a:r>
              <a:rPr lang="cs-CZ" sz="2400" b="1" dirty="0" smtClean="0"/>
              <a:t>radostí</a:t>
            </a:r>
            <a:r>
              <a:rPr lang="cs-CZ" sz="2400" b="1" dirty="0"/>
              <a:t>, kterou chtěl </a:t>
            </a:r>
            <a:r>
              <a:rPr lang="cs-CZ" sz="2400" b="1" dirty="0" smtClean="0"/>
              <a:t>všem rozdávat.</a:t>
            </a:r>
            <a:endParaRPr lang="cs-CZ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66" y="4020812"/>
            <a:ext cx="3081458" cy="205057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12" y="945888"/>
            <a:ext cx="2609850" cy="17526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3269253" y="627943"/>
            <a:ext cx="6209009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František se mohl vzdát viditelného majetku, </a:t>
            </a:r>
          </a:p>
          <a:p>
            <a:pPr algn="ctr"/>
            <a:r>
              <a:rPr lang="cs-CZ" sz="2400" dirty="0">
                <a:solidFill>
                  <a:schemeClr val="bg1"/>
                </a:solidFill>
              </a:rPr>
              <a:t>protože </a:t>
            </a:r>
            <a:r>
              <a:rPr lang="cs-CZ" sz="2400" dirty="0" smtClean="0">
                <a:solidFill>
                  <a:schemeClr val="bg1"/>
                </a:solidFill>
              </a:rPr>
              <a:t>našel </a:t>
            </a:r>
            <a:r>
              <a:rPr lang="cs-CZ" sz="2400" dirty="0">
                <a:solidFill>
                  <a:schemeClr val="bg1"/>
                </a:solidFill>
              </a:rPr>
              <a:t>bohatství v </a:t>
            </a:r>
            <a:r>
              <a:rPr lang="cs-CZ" sz="2400" dirty="0" smtClean="0">
                <a:solidFill>
                  <a:schemeClr val="bg1"/>
                </a:solidFill>
              </a:rPr>
              <a:t>přátelství s Bohem.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138" y="3892974"/>
            <a:ext cx="3739644" cy="293202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2662" y="3602549"/>
            <a:ext cx="1800476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5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0873" y="326007"/>
            <a:ext cx="4969887" cy="49539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Picture 2" descr="Saint Francis of Assisi by Jusepe de Rib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5" y="616475"/>
            <a:ext cx="2870111" cy="36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479309" y="2209444"/>
            <a:ext cx="7448330" cy="1877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Svatý františek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037217" y="3455765"/>
            <a:ext cx="1429854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Povolání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91497" y="504795"/>
            <a:ext cx="2211977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chemeClr val="bg1"/>
                </a:solidFill>
              </a:rPr>
              <a:t>2.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1" y="115689"/>
            <a:ext cx="6101969" cy="413789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974832" y="466145"/>
            <a:ext cx="5405120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 polorozbořeném kostele sv. Damiána, </a:t>
            </a:r>
          </a:p>
          <a:p>
            <a:pPr algn="ctr"/>
            <a:r>
              <a:rPr lang="cs-CZ" dirty="0" smtClean="0"/>
              <a:t>zaslechl František</a:t>
            </a:r>
            <a:r>
              <a:rPr lang="cs-CZ" dirty="0"/>
              <a:t> </a:t>
            </a:r>
            <a:r>
              <a:rPr lang="cs-CZ" dirty="0" smtClean="0"/>
              <a:t>Ježíšův hlas z kříže:  </a:t>
            </a:r>
          </a:p>
          <a:p>
            <a:pPr algn="ctr"/>
            <a:r>
              <a:rPr lang="cs-CZ" dirty="0" smtClean="0"/>
              <a:t>„</a:t>
            </a:r>
            <a:r>
              <a:rPr lang="cs-CZ" sz="3200" dirty="0"/>
              <a:t>Františku, jdi a oprav můj dům, neboť se rozpadá“ </a:t>
            </a:r>
            <a:r>
              <a:rPr lang="cs-CZ" dirty="0" smtClean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374" y="3036041"/>
            <a:ext cx="3028045" cy="346062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115230" y="5435965"/>
            <a:ext cx="577184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Postupně se k němu přidávali další mladí muži, které oslovil jeho nový život, </a:t>
            </a:r>
          </a:p>
          <a:p>
            <a:pPr algn="ctr"/>
            <a:r>
              <a:rPr lang="cs-CZ" sz="2400" dirty="0" smtClean="0"/>
              <a:t>Plný opravdové radosti. 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657" y="2225761"/>
            <a:ext cx="4472908" cy="2790507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1710484" y="4376408"/>
            <a:ext cx="6827841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František </a:t>
            </a:r>
            <a:r>
              <a:rPr lang="cs-CZ" sz="2800" dirty="0"/>
              <a:t>s velkou </a:t>
            </a:r>
            <a:r>
              <a:rPr lang="cs-CZ" sz="2800" dirty="0" smtClean="0"/>
              <a:t>horlivostí</a:t>
            </a:r>
            <a:endParaRPr lang="cs-CZ" sz="2800" dirty="0"/>
          </a:p>
          <a:p>
            <a:pPr algn="ctr"/>
            <a:r>
              <a:rPr lang="cs-CZ" sz="2800" dirty="0" smtClean="0"/>
              <a:t>opravil kostel.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83" y="3036041"/>
            <a:ext cx="2534432" cy="32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348184" y="5720186"/>
            <a:ext cx="678413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František si často zpíval, protože byl plný radosti.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26" y="528999"/>
            <a:ext cx="2908044" cy="1932599"/>
          </a:xfrm>
          <a:prstGeom prst="rect">
            <a:avLst/>
          </a:prstGeom>
        </p:spPr>
      </p:pic>
      <p:pic>
        <p:nvPicPr>
          <p:cNvPr id="23" name="Picture 2" descr="Výsledek obrázku pro Capuch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232" y="16587019"/>
            <a:ext cx="4938907" cy="87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75" y="1416459"/>
            <a:ext cx="3102769" cy="4142356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 rot="606660">
            <a:off x="3578312" y="1548276"/>
            <a:ext cx="5771846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Kázali, pomáhali a vyprávěli lidem o radosti</a:t>
            </a:r>
            <a:r>
              <a:rPr lang="cs-CZ" dirty="0" smtClean="0"/>
              <a:t>.</a:t>
            </a:r>
            <a:endParaRPr lang="cs-CZ" dirty="0"/>
          </a:p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731" y="3157117"/>
            <a:ext cx="4049413" cy="2694700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 rot="20842445">
            <a:off x="7360009" y="2453965"/>
            <a:ext cx="361166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Tisíce misionářů brzy procházelo Itálií a celou Evropou. 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2768140" y="2513803"/>
            <a:ext cx="3696095" cy="984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b="1" dirty="0" smtClean="0"/>
              <a:t>František nevěřil na Boží hněv</a:t>
            </a:r>
            <a:r>
              <a:rPr lang="cs-CZ" sz="2000" dirty="0" smtClean="0"/>
              <a:t>.</a:t>
            </a:r>
          </a:p>
          <a:p>
            <a:pPr algn="ctr"/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33" name="TextovéPole 32"/>
          <p:cNvSpPr txBox="1"/>
          <p:nvPr/>
        </p:nvSpPr>
        <p:spPr>
          <a:xfrm rot="1661784">
            <a:off x="5186832" y="4886663"/>
            <a:ext cx="4862399" cy="984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 smtClean="0"/>
              <a:t>Obavy a strach, řeči o neštěstí, jsou špatné a zničí každý pěkný den.  </a:t>
            </a:r>
            <a:endParaRPr lang="cs-CZ" sz="2000" dirty="0"/>
          </a:p>
        </p:txBody>
      </p:sp>
      <p:sp>
        <p:nvSpPr>
          <p:cNvPr id="34" name="TextovéPole 33"/>
          <p:cNvSpPr txBox="1"/>
          <p:nvPr/>
        </p:nvSpPr>
        <p:spPr>
          <a:xfrm rot="422113">
            <a:off x="9381287" y="3144115"/>
            <a:ext cx="297413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 mužům se připojily také ženy – řád klarisek. 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 rot="20645294">
            <a:off x="1907100" y="4035036"/>
            <a:ext cx="293431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Věřil, že lidé jsou na zemi pro radost. </a:t>
            </a:r>
          </a:p>
        </p:txBody>
      </p:sp>
      <p:sp>
        <p:nvSpPr>
          <p:cNvPr id="36" name="TextovéPole 35"/>
          <p:cNvSpPr txBox="1"/>
          <p:nvPr/>
        </p:nvSpPr>
        <p:spPr>
          <a:xfrm rot="21182954">
            <a:off x="224922" y="1105051"/>
            <a:ext cx="297413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Bratr františek byl šťastný. </a:t>
            </a:r>
            <a:endParaRPr lang="cs-CZ" sz="2000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1716081" y="147579"/>
            <a:ext cx="777330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 čase František pochopil, že domem Ježíš nemyslel kostel, ale celou církev. Proto s bratry vyšli mezi lidi.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79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0873" y="326007"/>
            <a:ext cx="4799505" cy="48555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Picture 2" descr="Saint Francis of Assisi by Jusepe de Rib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" y="616475"/>
            <a:ext cx="3022632" cy="38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280583" y="1986065"/>
            <a:ext cx="8689976" cy="1877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Svatý františek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9020432" y="3180363"/>
            <a:ext cx="2671895" cy="58477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C</a:t>
            </a:r>
            <a:r>
              <a:rPr lang="cs-CZ" sz="3200" b="1" dirty="0" smtClean="0"/>
              <a:t>hvalozpěv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32634" y="765960"/>
            <a:ext cx="2211977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chemeClr val="bg1"/>
                </a:solidFill>
              </a:rPr>
              <a:t>3.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13"/>
            <a:ext cx="8762733" cy="657035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868614" y="1309087"/>
            <a:ext cx="222504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František byl šťastný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70673" y="2178747"/>
            <a:ext cx="453951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Svou lásku k přírodě a ke všem tvorům vyjádřil v krásném chvalozpěvu o stvoření….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33551" y="4876793"/>
            <a:ext cx="4506299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Ať tě chválí, můj Pane, </a:t>
            </a:r>
            <a:r>
              <a:rPr lang="cs-CZ" dirty="0" smtClean="0"/>
              <a:t>všechno</a:t>
            </a:r>
            <a:r>
              <a:rPr lang="cs-CZ" dirty="0"/>
              <a:t>, co jsi stvořil,</a:t>
            </a:r>
          </a:p>
          <a:p>
            <a:pPr algn="ctr"/>
            <a:r>
              <a:rPr lang="cs-CZ" dirty="0"/>
              <a:t>zvláště pak bratr slunce,</a:t>
            </a:r>
          </a:p>
          <a:p>
            <a:pPr algn="ctr"/>
            <a:r>
              <a:rPr lang="cs-CZ" dirty="0"/>
              <a:t>neboť on je den a dává nám světlo,</a:t>
            </a:r>
          </a:p>
          <a:p>
            <a:pPr algn="ctr"/>
            <a:r>
              <a:rPr lang="cs-CZ" dirty="0"/>
              <a:t>je krásný a září velkým leskem,</a:t>
            </a:r>
          </a:p>
          <a:p>
            <a:pPr algn="ctr"/>
            <a:r>
              <a:rPr lang="cs-CZ" dirty="0"/>
              <a:t>vždyť je, Nejvyšší, tvým obrazem.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073" y="968031"/>
            <a:ext cx="3224517" cy="2193146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811235" y="1778504"/>
            <a:ext cx="16334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Miloval bližní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627964" y="2432587"/>
            <a:ext cx="3100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Miloval všechny tvory na světě</a:t>
            </a:r>
            <a:endParaRPr lang="cs-CZ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089" y="2878785"/>
            <a:ext cx="2730746" cy="3134784"/>
          </a:xfrm>
          <a:prstGeom prst="rect">
            <a:avLst/>
          </a:prstGeom>
        </p:spPr>
      </p:pic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320495" y="613593"/>
            <a:ext cx="8098145" cy="521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František se raduje z každého stvoření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 rot="2159394">
            <a:off x="9125307" y="4685326"/>
            <a:ext cx="2837054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Ochránci přírody si vybrali sv. Františka za svého patrona.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 rot="20514522">
            <a:off x="92732" y="1194498"/>
            <a:ext cx="2837054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Když nechtěli lidé poslouchat jeho kázání – kázal zvířatům.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Svatý františek advent</Template>
  <TotalTime>851</TotalTime>
  <Words>516</Words>
  <Application>Microsoft Office PowerPoint</Application>
  <PresentationFormat>Širokoúhlá obrazovka</PresentationFormat>
  <Paragraphs>69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Tw Cen MT</vt:lpstr>
      <vt:lpstr>Kapka</vt:lpstr>
      <vt:lpstr>Prezentace aplikace PowerPoint</vt:lpstr>
      <vt:lpstr>Veselý Bohatý chlapec</vt:lpstr>
      <vt:lpstr>František se mění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František se raduje z každého stvoření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Svatý františek</dc:title>
  <dc:creator>Kobylikova Jana</dc:creator>
  <cp:lastModifiedBy>Orlovska Martina</cp:lastModifiedBy>
  <cp:revision>35</cp:revision>
  <dcterms:created xsi:type="dcterms:W3CDTF">2019-11-04T06:51:45Z</dcterms:created>
  <dcterms:modified xsi:type="dcterms:W3CDTF">2020-03-17T07:55:37Z</dcterms:modified>
</cp:coreProperties>
</file>