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.png" ContentType="image/png"/>
  <Override PartName="/ppt/media/image7.jpeg" ContentType="image/jpeg"/>
  <Override PartName="/ppt/media/image2.png" ContentType="image/png"/>
  <Override PartName="/ppt/media/image4.jpeg" ContentType="image/jpeg"/>
  <Override PartName="/ppt/media/image3.png" ContentType="image/png"/>
  <Override PartName="/ppt/media/image9.jpeg" ContentType="image/jpeg"/>
  <Override PartName="/ppt/media/image5.jpeg" ContentType="image/jpeg"/>
  <Override PartName="/ppt/media/image6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s-CZ" sz="1800" spc="-1" strike="noStrike">
                <a:latin typeface="Arial"/>
              </a:rPr>
              <a:t>Klikněte pro úpravu formátu textu nadpisu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Klikněte pro úpravu formátu textu osnovy</a:t>
            </a:r>
            <a:endParaRPr b="0" lang="cs-CZ" sz="1800" spc="-1" strike="noStrike"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latin typeface="Arial"/>
              </a:rPr>
              <a:t>Druhá úroveň</a:t>
            </a:r>
            <a:endParaRPr b="0" lang="cs-CZ" sz="1800" spc="-1" strike="noStrike"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Třetí úroveň</a:t>
            </a:r>
            <a:endParaRPr b="0" lang="cs-CZ" sz="1800" spc="-1" strike="noStrike"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latin typeface="Arial"/>
              </a:rPr>
              <a:t>Čtvrtá úroveň osnovy</a:t>
            </a:r>
            <a:endParaRPr b="0" lang="cs-CZ" sz="1800" spc="-1" strike="noStrike"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Pátá úroveň osnovy</a:t>
            </a:r>
            <a:endParaRPr b="0" lang="cs-CZ" sz="1800" spc="-1" strike="noStrike"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Šestá úroveň</a:t>
            </a:r>
            <a:endParaRPr b="0" lang="cs-CZ" sz="1800" spc="-1" strike="noStrike"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Sedmá úroveň</a:t>
            </a:r>
            <a:endParaRPr b="0" lang="cs-CZ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460800" y="301320"/>
            <a:ext cx="9066960" cy="77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Jeruzalém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4600" cy="7554960"/>
          </a:xfrm>
          <a:prstGeom prst="rect">
            <a:avLst/>
          </a:prstGeom>
          <a:ln>
            <a:noFill/>
          </a:ln>
        </p:spPr>
      </p:pic>
      <p:sp>
        <p:nvSpPr>
          <p:cNvPr id="132" name="CustomShape 1"/>
          <p:cNvSpPr/>
          <p:nvPr/>
        </p:nvSpPr>
        <p:spPr>
          <a:xfrm>
            <a:off x="460800" y="301320"/>
            <a:ext cx="9066960" cy="77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 algn="r">
              <a:lnSpc>
                <a:spcPct val="100000"/>
              </a:lnSpc>
            </a:pPr>
            <a:r>
              <a:rPr b="1" lang="cs-CZ" sz="4800" spc="-1" strike="noStrike">
                <a:solidFill>
                  <a:srgbClr val="ffffff"/>
                </a:solidFill>
                <a:latin typeface="Century Gothic"/>
                <a:ea typeface="DejaVu Sans"/>
              </a:rPr>
              <a:t>Zeď nářků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460800" y="503640"/>
            <a:ext cx="9072000" cy="662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15000"/>
              </a:lnSpc>
              <a:spcBef>
                <a:spcPts val="1417"/>
              </a:spcBef>
              <a:spcAft>
                <a:spcPts val="1417"/>
              </a:spcAft>
            </a:pPr>
            <a:r>
              <a:rPr b="1" lang="cs-CZ" sz="3000" spc="-1" strike="noStrike">
                <a:solidFill>
                  <a:srgbClr val="000000"/>
                </a:solidFill>
                <a:latin typeface="Century Gothic"/>
              </a:rPr>
              <a:t>Informace o Jeruzalému</a:t>
            </a:r>
            <a:endParaRPr b="0" lang="cs-CZ" sz="3000" spc="-1" strike="noStrike">
              <a:latin typeface="Arial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461160" y="1079640"/>
            <a:ext cx="9072000" cy="619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>
              <a:lnSpc>
                <a:spcPct val="115000"/>
              </a:lnSpc>
              <a:spcBef>
                <a:spcPts val="1417"/>
              </a:spcBef>
              <a:spcAft>
                <a:spcPts val="1417"/>
              </a:spcAft>
            </a:pPr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• </a:t>
            </a:r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Ať už svou rozlohou nebo počtem obyvatel je Jeruzalém největší město Izraele. Současný Jeruzalém je daleko větší, než tomu bylo za dob Krista.</a:t>
            </a:r>
            <a:br/>
            <a:br/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• Historie města sahá až do 4. tisíciletí př. n. l. a činí tak z Jeruzaléma jedno z nejstarších měst na světě.</a:t>
            </a:r>
            <a:br/>
            <a:br/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• Nejsvětější místa křesťanství, islámu a judaismu (židovství) se nacházejí na ploše asi 1×1 km. Patří mezi ně Chrámová hora, Západní zeď, bazilika Svatého hrobu, Skalní dóm a mešita al-Aksá. </a:t>
            </a:r>
            <a:br/>
            <a:br/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• V průběhu dějin byl Jeruzalém dvakrát zničen, 23krát obléhán, 52krát napaden a 44krát dobyt.</a:t>
            </a:r>
            <a:endParaRPr b="0" lang="cs-CZ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460800" y="503640"/>
            <a:ext cx="9072000" cy="662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15000"/>
              </a:lnSpc>
              <a:spcBef>
                <a:spcPts val="1417"/>
              </a:spcBef>
              <a:spcAft>
                <a:spcPts val="1417"/>
              </a:spcAft>
            </a:pPr>
            <a:r>
              <a:rPr b="1" lang="cs-CZ" sz="3000" spc="-1" strike="noStrike">
                <a:solidFill>
                  <a:srgbClr val="000000"/>
                </a:solidFill>
                <a:latin typeface="Century Gothic"/>
              </a:rPr>
              <a:t>Nejposvátnější místo židů</a:t>
            </a:r>
            <a:endParaRPr b="0" lang="cs-CZ" sz="3000" spc="-1" strike="noStrike">
              <a:latin typeface="Arial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461160" y="1079640"/>
            <a:ext cx="9072000" cy="619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>
              <a:lnSpc>
                <a:spcPct val="115000"/>
              </a:lnSpc>
              <a:spcBef>
                <a:spcPts val="1417"/>
              </a:spcBef>
              <a:spcAft>
                <a:spcPts val="1417"/>
              </a:spcAft>
            </a:pPr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• </a:t>
            </a:r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Židé věří, že si Hospodin vyvolil Jeruzalém, aby zde přebýval. </a:t>
            </a:r>
            <a:br/>
            <a:br/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• Židům patřil Jeruzalém už v 10. století př. n. l., kdy jej hlavním městem biblického Izraele prohlásil král David.</a:t>
            </a:r>
            <a:br/>
            <a:br/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• Nejsvětějším židovským místem je v Jeruzalémě Západní zeď, známá též jako Zeď nářků, která je pozůstatkem vnější hradby druhého Chrámu. </a:t>
            </a:r>
            <a:br/>
            <a:br/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• Jeruzalém ovlivnil i stavbu synagog po celém světě, které jsou tradičně stavěny tak, aby byla schrána na Tóru směrem k tomuto městu (u jeruzalémských synagog pak má směřovat k Chrámové hoře). Směrem k Jeruzalému se rovněž recitují denní modlitby.</a:t>
            </a:r>
            <a:endParaRPr b="0" lang="cs-CZ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460800" y="503640"/>
            <a:ext cx="9072000" cy="662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15000"/>
              </a:lnSpc>
              <a:spcBef>
                <a:spcPts val="1417"/>
              </a:spcBef>
              <a:spcAft>
                <a:spcPts val="1417"/>
              </a:spcAft>
            </a:pPr>
            <a:r>
              <a:rPr b="1" lang="cs-CZ" sz="3000" spc="-1" strike="noStrike">
                <a:solidFill>
                  <a:srgbClr val="000000"/>
                </a:solidFill>
                <a:latin typeface="Century Gothic"/>
              </a:rPr>
              <a:t>Posvátné místo křesťanství</a:t>
            </a:r>
            <a:endParaRPr b="0" lang="cs-CZ" sz="3000" spc="-1" strike="noStrike">
              <a:latin typeface="Arial"/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461160" y="1079640"/>
            <a:ext cx="9072000" cy="619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>
              <a:lnSpc>
                <a:spcPct val="115000"/>
              </a:lnSpc>
              <a:spcBef>
                <a:spcPts val="1417"/>
              </a:spcBef>
              <a:spcAft>
                <a:spcPts val="1417"/>
              </a:spcAft>
            </a:pPr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• </a:t>
            </a:r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Křesťanství uctívá Jeruzalém nejenom pro jeho starozákonní historii, ale rovněž pro jeho významnost v životě Ježíše. Podle Nového zákona byl Ježíš do Jeruzaléma přinesen krátce po svém narození a později, již jako dospělý, město několikrát navštívil.</a:t>
            </a:r>
            <a:br/>
            <a:br/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• Zde měl Ježíš podle tradice se svými apoštoly poslední večeři. </a:t>
            </a:r>
            <a:br/>
            <a:br/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• Významnými křesťanskými místy jsou chrám Božího hrobu, křížová cesta na Golgotu a Golgota samotná, zde byl Ježíš ukřižován. </a:t>
            </a:r>
            <a:endParaRPr b="0" lang="cs-CZ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460800" y="503640"/>
            <a:ext cx="9072000" cy="662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15000"/>
              </a:lnSpc>
              <a:spcBef>
                <a:spcPts val="1417"/>
              </a:spcBef>
              <a:spcAft>
                <a:spcPts val="1417"/>
              </a:spcAft>
            </a:pPr>
            <a:r>
              <a:rPr b="1" lang="cs-CZ" sz="3000" spc="-1" strike="noStrike">
                <a:solidFill>
                  <a:srgbClr val="000000"/>
                </a:solidFill>
                <a:latin typeface="Century Gothic"/>
              </a:rPr>
              <a:t>Třetí nejposvátnější místo islámu</a:t>
            </a:r>
            <a:endParaRPr b="0" lang="cs-CZ" sz="3000" spc="-1" strike="noStrike"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461160" y="1079640"/>
            <a:ext cx="9072000" cy="619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>
              <a:lnSpc>
                <a:spcPct val="115000"/>
              </a:lnSpc>
              <a:spcBef>
                <a:spcPts val="1417"/>
              </a:spcBef>
              <a:spcAft>
                <a:spcPts val="1417"/>
              </a:spcAft>
            </a:pPr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• </a:t>
            </a:r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Jeruzalém je považován za třetí nejposvátnější místo islámu. Muslimové věří, že se Mohamed v roce 620 n. l. zázračně přenesl z Mekky (město v dnešní Saúdské Arábii) na Chrámovou horu právě v Jeruzalému, odkud vstoupil na nebesa, kde se setkal s proroky islámu. Přesto však v Koránu (posvátná kniha muslimů) není Jeruzalém výslovně zmíněn.</a:t>
            </a:r>
            <a:br/>
            <a:br/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• Významnou stavbou je mešita al-Aksá postavená na Chrámové hoře.</a:t>
            </a:r>
            <a:endParaRPr b="0" lang="cs-CZ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4600" cy="7554960"/>
          </a:xfrm>
          <a:prstGeom prst="rect">
            <a:avLst/>
          </a:prstGeom>
          <a:ln>
            <a:noFill/>
          </a:ln>
        </p:spPr>
      </p:pic>
      <p:sp>
        <p:nvSpPr>
          <p:cNvPr id="124" name="CustomShape 1"/>
          <p:cNvSpPr/>
          <p:nvPr/>
        </p:nvSpPr>
        <p:spPr>
          <a:xfrm>
            <a:off x="460800" y="301320"/>
            <a:ext cx="9066960" cy="77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Jeruzalém – „Vesnice útěchy“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4600" cy="7554960"/>
          </a:xfrm>
          <a:prstGeom prst="rect">
            <a:avLst/>
          </a:prstGeom>
          <a:ln>
            <a:noFill/>
          </a:ln>
        </p:spPr>
      </p:pic>
      <p:sp>
        <p:nvSpPr>
          <p:cNvPr id="126" name="CustomShape 1"/>
          <p:cNvSpPr/>
          <p:nvPr/>
        </p:nvSpPr>
        <p:spPr>
          <a:xfrm>
            <a:off x="460800" y="301320"/>
            <a:ext cx="9066960" cy="77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Uličky Jeruzaléma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4600" cy="7554960"/>
          </a:xfrm>
          <a:prstGeom prst="rect">
            <a:avLst/>
          </a:prstGeom>
          <a:ln>
            <a:noFill/>
          </a:ln>
        </p:spPr>
      </p:pic>
      <p:sp>
        <p:nvSpPr>
          <p:cNvPr id="128" name="CustomShape 1"/>
          <p:cNvSpPr/>
          <p:nvPr/>
        </p:nvSpPr>
        <p:spPr>
          <a:xfrm>
            <a:off x="460800" y="301320"/>
            <a:ext cx="9066960" cy="77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Východní Jeruzalém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4600" cy="7554960"/>
          </a:xfrm>
          <a:prstGeom prst="rect">
            <a:avLst/>
          </a:prstGeom>
          <a:ln>
            <a:noFill/>
          </a:ln>
        </p:spPr>
      </p:pic>
      <p:sp>
        <p:nvSpPr>
          <p:cNvPr id="130" name="CustomShape 1"/>
          <p:cNvSpPr/>
          <p:nvPr/>
        </p:nvSpPr>
        <p:spPr>
          <a:xfrm>
            <a:off x="460800" y="301320"/>
            <a:ext cx="9331200" cy="301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ffffff"/>
                </a:solidFill>
                <a:latin typeface="Century Gothic"/>
                <a:ea typeface="DejaVu Sans"/>
              </a:rPr>
              <a:t>Islámská s</a:t>
            </a:r>
            <a:r>
              <a:rPr b="1" lang="cs-CZ" sz="4800" spc="-1" strike="noStrike">
                <a:latin typeface="Century Gothic"/>
                <a:ea typeface="DejaVu Sans"/>
              </a:rPr>
              <a:t>vatyně</a:t>
            </a:r>
            <a:endParaRPr b="0" lang="cs-CZ" sz="4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ffffff"/>
                </a:solidFill>
                <a:latin typeface="Century Gothic"/>
                <a:ea typeface="DejaVu Sans"/>
              </a:rPr>
              <a:t>na Chrámo</a:t>
            </a:r>
            <a:r>
              <a:rPr b="1" lang="cs-CZ" sz="4800" spc="-1" strike="noStrike">
                <a:latin typeface="Century Gothic"/>
                <a:ea typeface="DejaVu Sans"/>
              </a:rPr>
              <a:t>vé hoře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Application>LibreOffice/6.4.6.2$Windows_X86_64 LibreOffice_project/0ce51a4fd21bff07a5c061082cc82c5ed232f115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2021-10-15T14:58:44Z</dcterms:created>
  <dc:creator/>
  <dc:description/>
  <dc:language>cs-CZ</dc:language>
  <cp:lastModifiedBy/>
  <dcterms:modified xsi:type="dcterms:W3CDTF">2021-10-26T16:35:04Z</dcterms:modified>
  <cp:revision>16</cp:revision>
  <dc:subject/>
  <dc:title>Vivid</dc:title>
</cp:coreProperties>
</file>